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954" r:id="rId1"/>
    <p:sldMasterId id="2147483674" r:id="rId2"/>
    <p:sldMasterId id="2147485915" r:id="rId3"/>
    <p:sldMasterId id="2147485941" r:id="rId4"/>
    <p:sldMasterId id="2147485928" r:id="rId5"/>
    <p:sldMasterId id="2147489417" r:id="rId6"/>
    <p:sldMasterId id="2147489430" r:id="rId7"/>
    <p:sldMasterId id="2147489456" r:id="rId8"/>
    <p:sldMasterId id="2147489462" r:id="rId9"/>
  </p:sldMasterIdLst>
  <p:notesMasterIdLst>
    <p:notesMasterId r:id="rId28"/>
  </p:notesMasterIdLst>
  <p:handoutMasterIdLst>
    <p:handoutMasterId r:id="rId29"/>
  </p:handoutMasterIdLst>
  <p:sldIdLst>
    <p:sldId id="462" r:id="rId10"/>
    <p:sldId id="523" r:id="rId11"/>
    <p:sldId id="524" r:id="rId12"/>
    <p:sldId id="433" r:id="rId13"/>
    <p:sldId id="438" r:id="rId14"/>
    <p:sldId id="439" r:id="rId15"/>
    <p:sldId id="510" r:id="rId16"/>
    <p:sldId id="511" r:id="rId17"/>
    <p:sldId id="513" r:id="rId18"/>
    <p:sldId id="540" r:id="rId19"/>
    <p:sldId id="530" r:id="rId20"/>
    <p:sldId id="529" r:id="rId21"/>
    <p:sldId id="539" r:id="rId22"/>
    <p:sldId id="545" r:id="rId23"/>
    <p:sldId id="541" r:id="rId24"/>
    <p:sldId id="515" r:id="rId25"/>
    <p:sldId id="516" r:id="rId26"/>
    <p:sldId id="471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827"/>
    <a:srgbClr val="3573A9"/>
    <a:srgbClr val="DA9694"/>
    <a:srgbClr val="FF7C80"/>
    <a:srgbClr val="8DB4E2"/>
    <a:srgbClr val="FEFE27"/>
    <a:srgbClr val="6DEB27"/>
    <a:srgbClr val="6600CC"/>
    <a:srgbClr val="0066C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9" autoAdjust="0"/>
    <p:restoredTop sz="84313" autoAdjust="0"/>
  </p:normalViewPr>
  <p:slideViewPr>
    <p:cSldViewPr>
      <p:cViewPr varScale="1">
        <p:scale>
          <a:sx n="133" d="100"/>
          <a:sy n="133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Annual</a:t>
            </a:r>
          </a:p>
          <a:p>
            <a:pPr>
              <a:defRPr sz="2000"/>
            </a:pPr>
            <a:r>
              <a:rPr lang="en-US" sz="2000" dirty="0"/>
              <a:t>District</a:t>
            </a:r>
          </a:p>
          <a:p>
            <a:pPr>
              <a:defRPr sz="2000"/>
            </a:pPr>
            <a:r>
              <a:rPr lang="en-US" sz="2000" dirty="0"/>
              <a:t>Home Sales</a:t>
            </a:r>
          </a:p>
          <a:p>
            <a:pPr>
              <a:defRPr sz="2000"/>
            </a:pPr>
            <a:r>
              <a:rPr lang="en-US" sz="2000" dirty="0"/>
              <a:t>by Type</a:t>
            </a:r>
          </a:p>
        </c:rich>
      </c:tx>
      <c:layout>
        <c:manualLayout>
          <c:xMode val="edge"/>
          <c:yMode val="edge"/>
          <c:x val="0.42240950027816765"/>
          <c:y val="0.37114138987866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855883639545056"/>
          <c:y val="0.17144065325167684"/>
          <c:w val="0.43343788276465439"/>
          <c:h val="0.72239647127442408"/>
        </c:manualLayout>
      </c:layout>
      <c:doughnutChart>
        <c:varyColors val="1"/>
        <c:ser>
          <c:idx val="0"/>
          <c:order val="0"/>
          <c:explosion val="2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FF-402C-B013-CC3C5C1D43B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FF-402C-B013-CC3C5C1D43B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FF-402C-B013-CC3C5C1D43B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FF-402C-B013-CC3C5C1D43B6}"/>
              </c:ext>
            </c:extLst>
          </c:dPt>
          <c:dLbls>
            <c:dLbl>
              <c:idx val="0"/>
              <c:layout>
                <c:manualLayout>
                  <c:x val="-0.13338321151361107"/>
                  <c:y val="-2.6783206606173445E-2"/>
                </c:manualLayout>
              </c:layout>
              <c:tx>
                <c:rich>
                  <a:bodyPr/>
                  <a:lstStyle/>
                  <a:p>
                    <a:fld id="{34C21E04-ACEF-4BFD-8805-DD42553CD09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74.38%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FF-402C-B013-CC3C5C1D43B6}"/>
                </c:ext>
              </c:extLst>
            </c:dLbl>
            <c:dLbl>
              <c:idx val="1"/>
              <c:layout>
                <c:manualLayout>
                  <c:x val="0.10927832427358038"/>
                  <c:y val="-4.9410435429831423E-2"/>
                </c:manualLayout>
              </c:layout>
              <c:tx>
                <c:rich>
                  <a:bodyPr/>
                  <a:lstStyle/>
                  <a:p>
                    <a:fld id="{B269F7E1-1976-4457-98EE-2F381F79E21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21.80%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FF-402C-B013-CC3C5C1D43B6}"/>
                </c:ext>
              </c:extLst>
            </c:dLbl>
            <c:dLbl>
              <c:idx val="2"/>
              <c:layout>
                <c:manualLayout>
                  <c:x val="9.3194222186349457E-2"/>
                  <c:y val="-1.7050302958375306E-2"/>
                </c:manualLayout>
              </c:layout>
              <c:tx>
                <c:rich>
                  <a:bodyPr/>
                  <a:lstStyle/>
                  <a:p>
                    <a:fld id="{CA1FDF44-1DD0-4739-96DC-6C1F34D3E68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2.66%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6FF-402C-B013-CC3C5C1D43B6}"/>
                </c:ext>
              </c:extLst>
            </c:dLbl>
            <c:dLbl>
              <c:idx val="3"/>
              <c:layout>
                <c:manualLayout>
                  <c:x val="9.7435478562290456E-2"/>
                  <c:y val="7.646590986592286E-2"/>
                </c:manualLayout>
              </c:layout>
              <c:tx>
                <c:rich>
                  <a:bodyPr/>
                  <a:lstStyle/>
                  <a:p>
                    <a:fld id="{79633898-4919-4DB7-8DA0-019A0E5DBD3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1.15%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6FF-402C-B013-CC3C5C1D43B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Existing Home Sales</c:v>
                </c:pt>
                <c:pt idx="1">
                  <c:v>New Home Sales</c:v>
                </c:pt>
                <c:pt idx="2">
                  <c:v>REO Sales</c:v>
                </c:pt>
                <c:pt idx="3">
                  <c:v>Foreclosures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 formatCode="#,##0">
                  <c:v>2530</c:v>
                </c:pt>
                <c:pt idx="1">
                  <c:v>877</c:v>
                </c:pt>
                <c:pt idx="2">
                  <c:v>62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FF-402C-B013-CC3C5C1D43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8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637</c:v>
                </c:pt>
                <c:pt idx="1">
                  <c:v>734</c:v>
                </c:pt>
                <c:pt idx="2">
                  <c:v>812</c:v>
                </c:pt>
                <c:pt idx="3">
                  <c:v>941</c:v>
                </c:pt>
                <c:pt idx="4">
                  <c:v>767</c:v>
                </c:pt>
                <c:pt idx="5">
                  <c:v>1183</c:v>
                </c:pt>
                <c:pt idx="6">
                  <c:v>1094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5-48FC-90C4-0676C3E4D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Closings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593</c:v>
                </c:pt>
                <c:pt idx="1">
                  <c:v>709</c:v>
                </c:pt>
                <c:pt idx="2">
                  <c:v>822</c:v>
                </c:pt>
                <c:pt idx="3">
                  <c:v>867</c:v>
                </c:pt>
                <c:pt idx="4">
                  <c:v>856</c:v>
                </c:pt>
                <c:pt idx="5">
                  <c:v>925</c:v>
                </c:pt>
                <c:pt idx="6">
                  <c:v>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05-48FC-90C4-0676C3E4D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371512"/>
        <c:axId val="482371904"/>
      </c:barChart>
      <c:catAx>
        <c:axId val="48237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371904"/>
        <c:crosses val="autoZero"/>
        <c:auto val="1"/>
        <c:lblAlgn val="ctr"/>
        <c:lblOffset val="100"/>
        <c:noMultiLvlLbl val="0"/>
      </c:catAx>
      <c:valAx>
        <c:axId val="48237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37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67068087077349"/>
          <c:y val="5.7863016232918875E-2"/>
          <c:w val="0.22087833873706963"/>
          <c:h val="7.1548839160746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735" cy="464503"/>
          </a:xfrm>
          <a:prstGeom prst="rect">
            <a:avLst/>
          </a:prstGeom>
        </p:spPr>
        <p:txBody>
          <a:bodyPr vert="horz" lIns="93322" tIns="46660" rIns="93322" bIns="4666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3"/>
            <a:ext cx="3037735" cy="464503"/>
          </a:xfrm>
          <a:prstGeom prst="rect">
            <a:avLst/>
          </a:prstGeom>
        </p:spPr>
        <p:txBody>
          <a:bodyPr vert="horz" lIns="93322" tIns="46660" rIns="93322" bIns="4666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172E91B-EBCC-42FB-9B37-39EAA14815B0}" type="datetimeFigureOut">
              <a:rPr lang="en-US"/>
              <a:pPr>
                <a:defRPr/>
              </a:pPr>
              <a:t>11/6/18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314"/>
            <a:ext cx="3037735" cy="464503"/>
          </a:xfrm>
          <a:prstGeom prst="rect">
            <a:avLst/>
          </a:prstGeom>
        </p:spPr>
        <p:txBody>
          <a:bodyPr vert="horz" lIns="93322" tIns="46660" rIns="93322" bIns="4666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4"/>
            <a:ext cx="3037735" cy="464503"/>
          </a:xfrm>
          <a:prstGeom prst="rect">
            <a:avLst/>
          </a:prstGeom>
        </p:spPr>
        <p:txBody>
          <a:bodyPr vert="horz" wrap="square" lIns="93322" tIns="46660" rIns="93322" bIns="46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0ED7C5-4B7F-4CD8-B47D-7F3AEE5F6F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33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735" cy="464503"/>
          </a:xfrm>
          <a:prstGeom prst="rect">
            <a:avLst/>
          </a:prstGeom>
        </p:spPr>
        <p:txBody>
          <a:bodyPr vert="horz" lIns="93311" tIns="46655" rIns="93311" bIns="4665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3"/>
            <a:ext cx="3037735" cy="464503"/>
          </a:xfrm>
          <a:prstGeom prst="rect">
            <a:avLst/>
          </a:prstGeom>
        </p:spPr>
        <p:txBody>
          <a:bodyPr vert="horz" lIns="93311" tIns="46655" rIns="93311" bIns="4665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8E9802-2661-45B7-862F-83DD83E02852}" type="datetimeFigureOut">
              <a:rPr lang="en-US"/>
              <a:pPr>
                <a:defRPr/>
              </a:pPr>
              <a:t>11/6/18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1" tIns="46655" rIns="93311" bIns="4665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1" y="4416743"/>
            <a:ext cx="5606419" cy="4182112"/>
          </a:xfrm>
          <a:prstGeom prst="rect">
            <a:avLst/>
          </a:prstGeom>
        </p:spPr>
        <p:txBody>
          <a:bodyPr vert="horz" lIns="93311" tIns="46655" rIns="93311" bIns="4665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314"/>
            <a:ext cx="3037735" cy="464503"/>
          </a:xfrm>
          <a:prstGeom prst="rect">
            <a:avLst/>
          </a:prstGeom>
        </p:spPr>
        <p:txBody>
          <a:bodyPr vert="horz" lIns="93311" tIns="46655" rIns="93311" bIns="4665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4"/>
            <a:ext cx="3037735" cy="464503"/>
          </a:xfrm>
          <a:prstGeom prst="rect">
            <a:avLst/>
          </a:prstGeom>
        </p:spPr>
        <p:txBody>
          <a:bodyPr vert="horz" wrap="square" lIns="93311" tIns="46655" rIns="93311" bIns="466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F27492-4EC4-4331-8801-7D00A76551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560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9" indent="-2851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426" indent="-2280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597" indent="-2280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768" indent="-2280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8939" indent="-2280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110" indent="-2280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280" indent="-2280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7451" indent="-2280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55EFFC-2F52-4106-B62B-1351BF228B40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1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Notes: Parkview Hills- homebuilding occurring in Elkin</a:t>
            </a:r>
            <a:r>
              <a:rPr lang="en-US" altLang="en-US" baseline="0" dirty="0"/>
              <a:t>s Elem Zone</a:t>
            </a:r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77" indent="-285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581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813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046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279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511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743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7976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BE5ADE-8806-4F28-AE69-FE5B40EF8EBD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0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77" indent="-285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581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813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046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279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511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743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7976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BE5ADE-8806-4F28-AE69-FE5B40EF8EBD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70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F27492-4EC4-4331-8801-7D00A76551A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748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7822" indent="-2953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1265" indent="-23625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3769" indent="-23625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6277" indent="-23625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82" indent="-236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1289" indent="-236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794" indent="-236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6299" indent="-236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084204-C6FF-48F8-8036-823DAB182C4D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8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3Q18 Notes:</a:t>
            </a:r>
            <a:r>
              <a:rPr lang="en-US" b="1" baseline="0" dirty="0"/>
              <a:t> </a:t>
            </a:r>
            <a:r>
              <a:rPr lang="en-US" b="0" baseline="0" dirty="0"/>
              <a:t>3Q17 EMS was number 12 on the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F27492-4EC4-4331-8801-7D00A76551A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188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77" indent="-285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581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813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046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279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511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743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7976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BE5ADE-8806-4F28-AE69-FE5B40EF8EBD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6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Eagle Ridge is aka. North Pointe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F27492-4EC4-4331-8801-7D00A76551A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356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77" indent="-285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581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813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046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279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511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743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7976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BE5ADE-8806-4F28-AE69-FE5B40EF8EBD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6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77" indent="-285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581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813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046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279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511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743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7976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BE5ADE-8806-4F28-AE69-FE5B40EF8EBD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5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77" indent="-285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581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813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046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279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511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743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7976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BE5ADE-8806-4F28-AE69-FE5B40EF8EBD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3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77" indent="-2851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581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813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046" indent="-2281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279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511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743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7976" indent="-228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BE5ADE-8806-4F28-AE69-FE5B40EF8EBD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0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- QR 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t="10645"/>
          <a:stretch>
            <a:fillRect/>
          </a:stretch>
        </p:blipFill>
        <p:spPr bwMode="auto">
          <a:xfrm>
            <a:off x="6375400" y="5051425"/>
            <a:ext cx="274796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708774" y="342674"/>
            <a:ext cx="2206625" cy="183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736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63776"/>
            <a:ext cx="6534150" cy="43513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E1E644-5880-4CEF-B07B-73F0495056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968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8D4E49-47AE-45A3-8BD0-A82CBCE88A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9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772400" cy="4572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572000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3D2DC9-976C-42A7-AED8-0B76D31E3C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406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63776"/>
            <a:ext cx="6534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E2E903-9654-4A89-BD05-305DC1EE60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89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309534-6291-49E3-B683-1981675B2F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281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722959" cy="2286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242095"/>
            <a:ext cx="7291388" cy="5000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02E96E-0B6E-42A5-8F27-4C13143E8C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6222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772400" cy="4572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572000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25340C-9A01-4B4D-8E1C-FBB1EFFDA7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169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63776"/>
            <a:ext cx="6534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8CF2DA-BCF2-4C13-BB74-0C8452349C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4424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55E824-3391-41A1-9C7A-24A2E400F2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1015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722959" cy="2286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242095"/>
            <a:ext cx="7291388" cy="5000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CADEB1-BF60-4EF4-A5B5-68EC234A8F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65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t="10645"/>
          <a:stretch>
            <a:fillRect/>
          </a:stretch>
        </p:blipFill>
        <p:spPr bwMode="auto">
          <a:xfrm>
            <a:off x="6375400" y="5051425"/>
            <a:ext cx="274796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2250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772400" cy="457200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648200"/>
            <a:ext cx="6223907" cy="1219200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925CF4-19E7-491D-ACEB-565E4FD375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2106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91443"/>
            <a:ext cx="66675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9CA327-8B69-4BB2-AF7F-C15054D685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362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86700" cy="457200"/>
          </a:xfrm>
        </p:spPr>
        <p:txBody>
          <a:bodyPr anchor="t"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990600" y="533400"/>
            <a:ext cx="7886700" cy="380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F34248-D04E-4E4B-BB8C-08C1E67E51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235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886700" cy="473074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048000"/>
            <a:ext cx="3868340" cy="130492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txBody>
          <a:bodyPr anchor="b"/>
          <a:lstStyle>
            <a:lvl1pPr algn="ctr">
              <a:defRPr lang="en-US" sz="2400" b="1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47999"/>
            <a:ext cx="3887391" cy="130492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txBody>
          <a:bodyPr/>
          <a:lstStyle>
            <a:lvl1pPr>
              <a:defRPr lang="en-US" sz="1600" smtClean="0">
                <a:solidFill>
                  <a:schemeClr val="bg1"/>
                </a:solidFill>
              </a:defRPr>
            </a:lvl1pPr>
            <a:lvl2pPr>
              <a:defRPr lang="en-US" sz="1400" smtClean="0">
                <a:solidFill>
                  <a:schemeClr val="bg1"/>
                </a:solidFill>
              </a:defRPr>
            </a:lvl2pPr>
            <a:lvl3pPr>
              <a:defRPr lang="en-US" sz="1200" smtClean="0">
                <a:solidFill>
                  <a:schemeClr val="bg1"/>
                </a:solidFill>
              </a:defRPr>
            </a:lvl3pPr>
            <a:lvl4pPr>
              <a:defRPr lang="en-US" sz="1100" smtClean="0">
                <a:solidFill>
                  <a:schemeClr val="bg1"/>
                </a:solidFill>
              </a:defRPr>
            </a:lvl4pPr>
            <a:lvl5pPr>
              <a:defRPr lang="en-US" sz="11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349924-9D1D-4927-96AB-0FB7B3C356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6115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62F097-E695-4A1B-8A09-F64B3F72C1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6837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27100" y="219075"/>
            <a:ext cx="7531100" cy="595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5740A5-BD13-41BB-A8D8-24C39C96DAC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336509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86700" cy="457200"/>
          </a:xfrm>
        </p:spPr>
        <p:txBody>
          <a:bodyPr anchor="t"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2B2011-0145-4E5B-9F30-6CFA940E3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990600" y="533400"/>
            <a:ext cx="7886700" cy="380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742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86700" cy="457200"/>
          </a:xfrm>
        </p:spPr>
        <p:txBody>
          <a:bodyPr anchor="t"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2B2011-0145-4E5B-9F30-6CFA940E3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990600" y="533400"/>
            <a:ext cx="7886700" cy="380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08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86700" cy="457200"/>
          </a:xfrm>
        </p:spPr>
        <p:txBody>
          <a:bodyPr anchor="t"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2B2011-0145-4E5B-9F30-6CFA940E3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990600" y="533400"/>
            <a:ext cx="7886700" cy="380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948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772400" cy="4572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572000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82C3E6-DAB1-47B8-BC26-CE4B4FB688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548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" t="-624" r="-2" b="-2"/>
          <a:stretch>
            <a:fillRect/>
          </a:stretch>
        </p:blipFill>
        <p:spPr bwMode="auto">
          <a:xfrm>
            <a:off x="1984375" y="2136775"/>
            <a:ext cx="274002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1" y="228600"/>
            <a:ext cx="1828800" cy="6324600"/>
          </a:xfrm>
        </p:spPr>
        <p:txBody>
          <a:bodyPr vert="eaVert">
            <a:normAutofit/>
          </a:bodyPr>
          <a:lstStyle>
            <a:lvl1pPr algn="ctr"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2514600" cy="183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606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63776"/>
            <a:ext cx="6534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7565BC-8104-4648-A672-5BEFD0D66B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5879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A1EEA5-CACD-4484-90E6-3C0BB7A521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7595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722959" cy="2286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242095"/>
            <a:ext cx="7291388" cy="5000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E8EAB9-CA37-4CF2-BB91-2C74E128A5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995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772400" cy="461963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ABDD9A-AC11-4A63-918A-1066EA77EC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78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6566807" cy="4351338"/>
          </a:xfrm>
          <a:prstGeom prst="rect">
            <a:avLst/>
          </a:prstGeom>
          <a:noFill/>
          <a:ln w="28575">
            <a:noFill/>
          </a:ln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772400" cy="461963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60BB7F-973F-4FDC-AAE4-AA7A21B3DF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5640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86700" cy="457200"/>
          </a:xfrm>
        </p:spPr>
        <p:txBody>
          <a:bodyPr anchor="t"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990600" y="533400"/>
            <a:ext cx="7886700" cy="380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535322-735F-44D9-84D0-11D85BA536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741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9C42AA-C8AC-4E28-95A1-3CA407806F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1596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05000"/>
            <a:ext cx="4629150" cy="1908174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1295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772400" cy="461963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761F73-D51E-48A3-897C-5366101FC7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5302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772400" cy="457200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572000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9D2ECB-2547-4222-8D5B-FC389149C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20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86700" cy="457200"/>
          </a:xfrm>
        </p:spPr>
        <p:txBody>
          <a:bodyPr anchor="t"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2B2011-0145-4E5B-9F30-6CFA940E3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990600" y="533400"/>
            <a:ext cx="7886700" cy="380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43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772400" cy="457200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648200"/>
            <a:ext cx="6223907" cy="1219200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0A9C82-573A-4D9F-A048-F57D063364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7681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63776"/>
            <a:ext cx="6534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A71072-46E5-4A63-B6A4-1394E399B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00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D1D81F-3C65-4B4C-B50F-F88F7D39F4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25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722959" cy="2286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CC7BB1-D102-406E-B3B2-51A03845E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242095"/>
            <a:ext cx="7291388" cy="500064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0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91443"/>
            <a:ext cx="66675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AB2FFE-D75B-4E38-B0AD-27E73436BB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368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86700" cy="457200"/>
          </a:xfrm>
        </p:spPr>
        <p:txBody>
          <a:bodyPr anchor="t"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990600" y="533400"/>
            <a:ext cx="7886700" cy="380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9DDFBB-D16B-4F40-9EF4-840767205B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626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886700" cy="473074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048000"/>
            <a:ext cx="3868340" cy="130492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txBody>
          <a:bodyPr anchor="b"/>
          <a:lstStyle>
            <a:lvl1pPr algn="ctr">
              <a:defRPr lang="en-US" sz="2400" b="1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47999"/>
            <a:ext cx="3887391" cy="130492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txBody>
          <a:bodyPr/>
          <a:lstStyle>
            <a:lvl1pPr>
              <a:defRPr lang="en-US" sz="1600" smtClean="0">
                <a:solidFill>
                  <a:schemeClr val="bg1"/>
                </a:solidFill>
              </a:defRPr>
            </a:lvl1pPr>
            <a:lvl2pPr>
              <a:defRPr lang="en-US" sz="1400" smtClean="0">
                <a:solidFill>
                  <a:schemeClr val="bg1"/>
                </a:solidFill>
              </a:defRPr>
            </a:lvl2pPr>
            <a:lvl3pPr>
              <a:defRPr lang="en-US" sz="1200" smtClean="0">
                <a:solidFill>
                  <a:schemeClr val="bg1"/>
                </a:solidFill>
              </a:defRPr>
            </a:lvl3pPr>
            <a:lvl4pPr>
              <a:defRPr lang="en-US" sz="1100" smtClean="0">
                <a:solidFill>
                  <a:schemeClr val="bg1"/>
                </a:solidFill>
              </a:defRPr>
            </a:lvl4pPr>
            <a:lvl5pPr>
              <a:defRPr lang="en-US" sz="11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187E67-10D6-428F-81B5-A9EFD775FF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252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08CFD6-3BBA-42D5-B161-54C702AB5F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493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27100" y="219075"/>
            <a:ext cx="7531100" cy="595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465581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8" t="11877" b="10403"/>
          <a:stretch>
            <a:fillRect/>
          </a:stretch>
        </p:blipFill>
        <p:spPr bwMode="auto">
          <a:xfrm>
            <a:off x="-20638" y="0"/>
            <a:ext cx="672941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61950" y="350838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72926" y="5376954"/>
            <a:ext cx="3851450" cy="115416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from Yesterday…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Today…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for Tomorrow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362" r:id="rId1"/>
    <p:sldLayoutId id="2147489363" r:id="rId2"/>
    <p:sldLayoutId id="2147489364" r:id="rId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 kern="1200">
          <a:solidFill>
            <a:srgbClr val="0070C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algn="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algn="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14400" algn="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71600" algn="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828800" algn="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0" t="12852" b="13034"/>
          <a:stretch>
            <a:fillRect/>
          </a:stretch>
        </p:blipFill>
        <p:spPr bwMode="auto">
          <a:xfrm>
            <a:off x="0" y="0"/>
            <a:ext cx="183673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228600"/>
            <a:ext cx="7886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C07F6E-2365-4CC5-8620-3D9ED6F4CE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370" r:id="rId1"/>
    <p:sldLayoutId id="2147489371" r:id="rId2"/>
    <p:sldLayoutId id="2147489372" r:id="rId3"/>
    <p:sldLayoutId id="2147489373" r:id="rId4"/>
    <p:sldLayoutId id="2147489374" r:id="rId5"/>
    <p:sldLayoutId id="2147489375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8" t="12973" b="13033"/>
          <a:stretch>
            <a:fillRect/>
          </a:stretch>
        </p:blipFill>
        <p:spPr bwMode="auto">
          <a:xfrm>
            <a:off x="0" y="0"/>
            <a:ext cx="184467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935038" y="217488"/>
            <a:ext cx="78867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BC7C71-A9C3-4C3E-8A33-383865DB1B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381" r:id="rId1"/>
    <p:sldLayoutId id="2147489382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13333" b="13333"/>
          <a:stretch>
            <a:fillRect/>
          </a:stretch>
        </p:blipFill>
        <p:spPr bwMode="auto">
          <a:xfrm>
            <a:off x="0" y="0"/>
            <a:ext cx="1870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35038" y="217488"/>
            <a:ext cx="78867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B806C8-9D98-47D6-81BF-ADEF02A05C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383" r:id="rId1"/>
    <p:sldLayoutId id="2147489384" r:id="rId2"/>
    <p:sldLayoutId id="2147489385" r:id="rId3"/>
    <p:sldLayoutId id="2147489386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13333" b="13333"/>
          <a:stretch>
            <a:fillRect/>
          </a:stretch>
        </p:blipFill>
        <p:spPr bwMode="auto">
          <a:xfrm>
            <a:off x="-14288" y="11113"/>
            <a:ext cx="1868488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935038" y="217488"/>
            <a:ext cx="78867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54549D-9B23-4986-BE92-1924229BBE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387" r:id="rId1"/>
    <p:sldLayoutId id="2147489388" r:id="rId2"/>
    <p:sldLayoutId id="2147489389" r:id="rId3"/>
    <p:sldLayoutId id="2147489390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0" t="12852" b="13034"/>
          <a:stretch>
            <a:fillRect/>
          </a:stretch>
        </p:blipFill>
        <p:spPr bwMode="auto">
          <a:xfrm>
            <a:off x="0" y="0"/>
            <a:ext cx="183673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228600"/>
            <a:ext cx="7886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5740A5-BD13-41BB-A8D8-24C39C96DA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114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18" r:id="rId1"/>
    <p:sldLayoutId id="2147489419" r:id="rId2"/>
    <p:sldLayoutId id="2147489420" r:id="rId3"/>
    <p:sldLayoutId id="2147489421" r:id="rId4"/>
    <p:sldLayoutId id="2147489422" r:id="rId5"/>
    <p:sldLayoutId id="2147489423" r:id="rId6"/>
    <p:sldLayoutId id="2147489435" r:id="rId7"/>
    <p:sldLayoutId id="2147489436" r:id="rId8"/>
    <p:sldLayoutId id="2147489437" r:id="rId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13333" b="13333"/>
          <a:stretch>
            <a:fillRect/>
          </a:stretch>
        </p:blipFill>
        <p:spPr bwMode="auto">
          <a:xfrm>
            <a:off x="-14288" y="11113"/>
            <a:ext cx="1868488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935038" y="217488"/>
            <a:ext cx="78867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58919E-B876-4212-B174-37477521A8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385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31" r:id="rId1"/>
    <p:sldLayoutId id="2147489432" r:id="rId2"/>
    <p:sldLayoutId id="2147489433" r:id="rId3"/>
    <p:sldLayoutId id="2147489434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39233B-70A6-4EA5-B51F-3F59EB23DE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205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0" t="12973" b="13033"/>
          <a:stretch>
            <a:fillRect/>
          </a:stretch>
        </p:blipFill>
        <p:spPr bwMode="auto">
          <a:xfrm>
            <a:off x="0" y="0"/>
            <a:ext cx="184467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212725"/>
            <a:ext cx="78867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916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  <p:sldLayoutId id="2147489458" r:id="rId2"/>
    <p:sldLayoutId id="2147489459" r:id="rId3"/>
    <p:sldLayoutId id="2147489460" r:id="rId4"/>
    <p:sldLayoutId id="2147489461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4" t="12946" b="13033"/>
          <a:stretch>
            <a:fillRect/>
          </a:stretch>
        </p:blipFill>
        <p:spPr bwMode="auto">
          <a:xfrm>
            <a:off x="0" y="0"/>
            <a:ext cx="183673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934698" y="216807"/>
            <a:ext cx="78867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C12CAB7-8209-4C8E-980E-0E550551A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2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63" r:id="rId1"/>
    <p:sldLayoutId id="2147489464" r:id="rId2"/>
    <p:sldLayoutId id="2147489465" r:id="rId3"/>
    <p:sldLayoutId id="2147489466" r:id="rId4"/>
    <p:sldLayoutId id="2147489467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7025"/>
            <a:ext cx="2914650" cy="259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Eagle Mountain-Saginaw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Independent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School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District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 bwMode="auto">
          <a:xfrm>
            <a:off x="6708775" y="342900"/>
            <a:ext cx="2206625" cy="183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4000" dirty="0"/>
              <a:t>Quarterly Report</a:t>
            </a:r>
          </a:p>
          <a:p>
            <a:pPr eaLnBrk="1" hangingPunct="1"/>
            <a:r>
              <a:rPr lang="en-US" altLang="en-US" sz="4000" dirty="0"/>
              <a:t>3Q18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2133600" cy="21336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6172200" y="4730262"/>
            <a:ext cx="2892669" cy="1943100"/>
          </a:xfrm>
          <a:custGeom>
            <a:avLst/>
            <a:gdLst>
              <a:gd name="connsiteX0" fmla="*/ 0 w 2892669"/>
              <a:gd name="connsiteY0" fmla="*/ 1301261 h 1943100"/>
              <a:gd name="connsiteX1" fmla="*/ 826477 w 2892669"/>
              <a:gd name="connsiteY1" fmla="*/ 0 h 1943100"/>
              <a:gd name="connsiteX2" fmla="*/ 1943100 w 2892669"/>
              <a:gd name="connsiteY2" fmla="*/ 43961 h 1943100"/>
              <a:gd name="connsiteX3" fmla="*/ 2892669 w 2892669"/>
              <a:gd name="connsiteY3" fmla="*/ 1354015 h 1943100"/>
              <a:gd name="connsiteX4" fmla="*/ 2760785 w 2892669"/>
              <a:gd name="connsiteY4" fmla="*/ 1943100 h 1943100"/>
              <a:gd name="connsiteX5" fmla="*/ 79131 w 2892669"/>
              <a:gd name="connsiteY5" fmla="*/ 1934307 h 1943100"/>
              <a:gd name="connsiteX6" fmla="*/ 0 w 2892669"/>
              <a:gd name="connsiteY6" fmla="*/ 1301261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2669" h="1943100">
                <a:moveTo>
                  <a:pt x="0" y="1301261"/>
                </a:moveTo>
                <a:lnTo>
                  <a:pt x="826477" y="0"/>
                </a:lnTo>
                <a:lnTo>
                  <a:pt x="1943100" y="43961"/>
                </a:lnTo>
                <a:lnTo>
                  <a:pt x="2892669" y="1354015"/>
                </a:lnTo>
                <a:lnTo>
                  <a:pt x="2760785" y="1943100"/>
                </a:lnTo>
                <a:lnTo>
                  <a:pt x="79131" y="1934307"/>
                </a:lnTo>
                <a:lnTo>
                  <a:pt x="0" y="1301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48200"/>
            <a:ext cx="2743205" cy="22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64" y="702593"/>
            <a:ext cx="7900987" cy="578418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914399" y="122701"/>
            <a:ext cx="7880451" cy="334500"/>
          </a:xfrm>
        </p:spPr>
        <p:txBody>
          <a:bodyPr/>
          <a:lstStyle/>
          <a:p>
            <a:r>
              <a:rPr lang="en-US" altLang="en-US" dirty="0"/>
              <a:t>Residential Activity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7086600" y="648677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9FD7E-5031-4295-9F8D-C5F4B04E2BE0}" type="slidenum">
              <a:rPr lang="en-US" altLang="en-US" smtClean="0">
                <a:solidFill>
                  <a:srgbClr val="898989"/>
                </a:solidFill>
              </a:rPr>
              <a:pPr/>
              <a:t>10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91200" y="2590800"/>
            <a:ext cx="1219201" cy="228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66995" y="4191000"/>
            <a:ext cx="748371" cy="60960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>
          <a:xfrm>
            <a:off x="76201" y="3556023"/>
            <a:ext cx="2359741" cy="1625578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Bar C Ranch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1,315 total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614 futures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512 occupied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91 under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66 VDL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Building ~120-150 homes a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$210K-$275K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 student yield = 0.79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781800" y="1854764"/>
            <a:ext cx="2209800" cy="2107636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Copper Creek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951 total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677 futures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181 occupied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14 under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70 VDL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Groundwork underway in Sec 3 (158 lots) and Sec 4A (176 lots)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Anticipate building 150-175 homes per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$230K-$360K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student yield = 0.25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66995" y="1981200"/>
            <a:ext cx="748371" cy="16079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 txBox="1">
            <a:spLocks/>
          </p:cNvSpPr>
          <p:nvPr/>
        </p:nvSpPr>
        <p:spPr>
          <a:xfrm>
            <a:off x="109597" y="1104648"/>
            <a:ext cx="2057398" cy="2061850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Water’s Bend South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1,142 total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852 futures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285 occupied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 under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Groundwork underway on Sec 1D (81 lots) delivering spring 2019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$250K-$400K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student yield = 0.64</a:t>
            </a:r>
          </a:p>
        </p:txBody>
      </p:sp>
    </p:spTree>
    <p:extLst>
      <p:ext uri="{BB962C8B-B14F-4D97-AF65-F5344CB8AC3E}">
        <p14:creationId xmlns:p14="http://schemas.microsoft.com/office/powerpoint/2010/main" val="124467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12724"/>
            <a:ext cx="8473579" cy="478042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914399" y="122701"/>
            <a:ext cx="7880451" cy="334500"/>
          </a:xfrm>
        </p:spPr>
        <p:txBody>
          <a:bodyPr/>
          <a:lstStyle/>
          <a:p>
            <a:r>
              <a:rPr lang="en-US" altLang="en-US" dirty="0"/>
              <a:t>Residential Activity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7086600" y="6526712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9FD7E-5031-4295-9F8D-C5F4B04E2BE0}" type="slidenum">
              <a:rPr lang="en-US" altLang="en-US" smtClean="0">
                <a:solidFill>
                  <a:srgbClr val="898989"/>
                </a:solidFill>
              </a:rPr>
              <a:pPr/>
              <a:t>11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66995" y="3962400"/>
            <a:ext cx="119005" cy="83820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>
          <a:xfrm>
            <a:off x="762000" y="4499474"/>
            <a:ext cx="2286000" cy="2209800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Basswood Crossing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427 total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213 futures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50 occupied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56 under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99 VDL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Phase 2 (139 lots) delivered 2Q18; homebuilding underway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First closings and move-ins for Phase 2 expected in Dec 2018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$250K-$320K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Building 100- 125 homes a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student yield = 0.18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467600" y="2667000"/>
            <a:ext cx="1" cy="139613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 txBox="1">
            <a:spLocks/>
          </p:cNvSpPr>
          <p:nvPr/>
        </p:nvSpPr>
        <p:spPr>
          <a:xfrm>
            <a:off x="6524618" y="706513"/>
            <a:ext cx="2085982" cy="2088729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Las </a:t>
            </a:r>
            <a:r>
              <a:rPr lang="en-US" sz="1800" b="1" dirty="0" err="1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Ventanas</a:t>
            </a:r>
            <a:endParaRPr lang="en-US" sz="1800" b="1" dirty="0">
              <a:solidFill>
                <a:prstClr val="whit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322 total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214 futures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73 occupied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9 under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14 VDL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Groundwork underway on Phase 2 (121 lots) &amp; 3 (93 lots), delivering spring 2019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$260K-$370K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Building ~60 homes a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student yield = 0.16</a:t>
            </a:r>
          </a:p>
        </p:txBody>
      </p:sp>
    </p:spTree>
    <p:extLst>
      <p:ext uri="{BB962C8B-B14F-4D97-AF65-F5344CB8AC3E}">
        <p14:creationId xmlns:p14="http://schemas.microsoft.com/office/powerpoint/2010/main" val="303921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07" y="686599"/>
            <a:ext cx="8168791" cy="559494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914399" y="122701"/>
            <a:ext cx="7880451" cy="334500"/>
          </a:xfrm>
        </p:spPr>
        <p:txBody>
          <a:bodyPr/>
          <a:lstStyle/>
          <a:p>
            <a:r>
              <a:rPr lang="en-US" altLang="en-US" dirty="0"/>
              <a:t>Residential Activity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6831623" y="635341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9FD7E-5031-4295-9F8D-C5F4B04E2BE0}" type="slidenum">
              <a:rPr lang="en-US" altLang="en-US" smtClean="0">
                <a:solidFill>
                  <a:srgbClr val="898989"/>
                </a:solidFill>
              </a:rPr>
              <a:pPr/>
              <a:t>12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72200" y="2358344"/>
            <a:ext cx="304800" cy="68965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8400" y="4000101"/>
            <a:ext cx="304800" cy="7620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>
          <a:xfrm>
            <a:off x="381000" y="4718572"/>
            <a:ext cx="2702171" cy="1785746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 err="1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LakePointe</a:t>
            </a:r>
            <a:endParaRPr lang="en-US" sz="1800" b="1" dirty="0">
              <a:solidFill>
                <a:prstClr val="whit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1,069 total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594 futures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472 occupied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Restarting development with groundwork on Sec 4 (137 lots) underway, expected delivery early 2019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Building ~100 homes a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$120K-$180K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student yield = 0.77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484596" y="381000"/>
            <a:ext cx="2176654" cy="2041725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Twin Mills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1137 total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297 futures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713 occupied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23 under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91 VDL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DR Horton delivered Sec 3 (152 lots) 3Q18; homebuilding underway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Building ~100 homes a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$217K+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student yield = 0.66</a:t>
            </a:r>
          </a:p>
        </p:txBody>
      </p:sp>
    </p:spTree>
    <p:extLst>
      <p:ext uri="{BB962C8B-B14F-4D97-AF65-F5344CB8AC3E}">
        <p14:creationId xmlns:p14="http://schemas.microsoft.com/office/powerpoint/2010/main" val="175583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51" y="703339"/>
            <a:ext cx="8029746" cy="574734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914399" y="122701"/>
            <a:ext cx="7880451" cy="334500"/>
          </a:xfrm>
        </p:spPr>
        <p:txBody>
          <a:bodyPr/>
          <a:lstStyle/>
          <a:p>
            <a:r>
              <a:rPr lang="en-US" altLang="en-US" dirty="0"/>
              <a:t>Residential Activity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7086600" y="648677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9FD7E-5031-4295-9F8D-C5F4B04E2BE0}" type="slidenum">
              <a:rPr lang="en-US" altLang="en-US" smtClean="0">
                <a:solidFill>
                  <a:srgbClr val="898989"/>
                </a:solidFill>
              </a:rPr>
              <a:pPr/>
              <a:t>13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806817" y="3657600"/>
            <a:ext cx="136783" cy="1371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66995" y="3124200"/>
            <a:ext cx="347605" cy="16764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>
          <a:xfrm>
            <a:off x="241460" y="3886199"/>
            <a:ext cx="2409343" cy="1905001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Stone Creek Ranch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863 total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173 futures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542 occupied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126 VDL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Homebuilding in Sec 6B (125 lots) </a:t>
            </a:r>
            <a:r>
              <a:rPr lang="en-US" sz="11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est</a:t>
            </a: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to begin by end of 2018; lots delivered 3Q18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Building ~150 homes a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$220K-$245K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student yield = 0.68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181600" y="4572001"/>
            <a:ext cx="2362200" cy="1981199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Marine Creek Ranch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2,656 total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1,031 futures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1,503 occupied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36 under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69 VDL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Groundwork underway in Sec 13 (105 lots) and Sec 4 (38 lots)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Building ~100-110 homes per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$250K-$330K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student yield = 0.65</a:t>
            </a:r>
          </a:p>
        </p:txBody>
      </p:sp>
    </p:spTree>
    <p:extLst>
      <p:ext uri="{BB962C8B-B14F-4D97-AF65-F5344CB8AC3E}">
        <p14:creationId xmlns:p14="http://schemas.microsoft.com/office/powerpoint/2010/main" val="267455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41" y="812336"/>
            <a:ext cx="8039250" cy="543606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914399" y="122701"/>
            <a:ext cx="7880451" cy="334500"/>
          </a:xfrm>
        </p:spPr>
        <p:txBody>
          <a:bodyPr/>
          <a:lstStyle/>
          <a:p>
            <a:r>
              <a:rPr lang="en-US" altLang="en-US" dirty="0"/>
              <a:t>Residential Activity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7086600" y="648677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9FD7E-5031-4295-9F8D-C5F4B04E2BE0}" type="slidenum">
              <a:rPr lang="en-US" altLang="en-US" smtClean="0">
                <a:solidFill>
                  <a:srgbClr val="898989"/>
                </a:solidFill>
              </a:rPr>
              <a:pPr/>
              <a:t>14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59920" y="3962400"/>
            <a:ext cx="459480" cy="9144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2008316"/>
            <a:ext cx="838200" cy="35388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>
          <a:xfrm>
            <a:off x="94096" y="1095843"/>
            <a:ext cx="2133600" cy="1824946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Lake Vista Ranch Addition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498 total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174 futures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173 occupied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25 under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116 VDL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Building ~70-80 homes a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$215K-$300K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student yield = 0.80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42129" y="4554008"/>
            <a:ext cx="2133600" cy="2069405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Villages of Eagle Mountain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487 total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308 occupied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 under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156 VDL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21 finished vacant lots remaining in Sec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Final 140 lots delivered 3Q18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Building ~220 homes per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$210K-$260K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student yield = 0.60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63950" y="1752600"/>
            <a:ext cx="946251" cy="81233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 txBox="1">
            <a:spLocks/>
          </p:cNvSpPr>
          <p:nvPr/>
        </p:nvSpPr>
        <p:spPr>
          <a:xfrm>
            <a:off x="5134510" y="611013"/>
            <a:ext cx="2765743" cy="1901367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 err="1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Innisbrook</a:t>
            </a:r>
            <a:r>
              <a:rPr lang="en-US" sz="16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Place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390 total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116 futures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199 occupied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33 under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35 VDL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Groundwork underway in Sec 3 (52 lots) with estimated delivery in early 2019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Building ~50 homes a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$220K-$360K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student yield = 0.55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440745" y="4359322"/>
            <a:ext cx="798255" cy="66987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/>
          <p:cNvSpPr txBox="1">
            <a:spLocks/>
          </p:cNvSpPr>
          <p:nvPr/>
        </p:nvSpPr>
        <p:spPr>
          <a:xfrm>
            <a:off x="6713482" y="4694261"/>
            <a:ext cx="2313909" cy="1876177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Parkview Hills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1,064 total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240 futures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721 occupied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6 under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90 VDL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Sec 7 (11 lots) delivered 3Q18 to Lennar, homebuilding underway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Building ~30-40 homes per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$220K-$300K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student yield = 0.89</a:t>
            </a:r>
          </a:p>
        </p:txBody>
      </p:sp>
    </p:spTree>
    <p:extLst>
      <p:ext uri="{BB962C8B-B14F-4D97-AF65-F5344CB8AC3E}">
        <p14:creationId xmlns:p14="http://schemas.microsoft.com/office/powerpoint/2010/main" val="143166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38" y="843089"/>
            <a:ext cx="7511142" cy="52578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914399" y="122701"/>
            <a:ext cx="7880451" cy="334500"/>
          </a:xfrm>
        </p:spPr>
        <p:txBody>
          <a:bodyPr/>
          <a:lstStyle/>
          <a:p>
            <a:r>
              <a:rPr lang="en-US" altLang="en-US" dirty="0"/>
              <a:t>Residential Activity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7086600" y="648677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9FD7E-5031-4295-9F8D-C5F4B04E2BE0}" type="slidenum">
              <a:rPr lang="en-US" altLang="en-US" smtClean="0">
                <a:solidFill>
                  <a:srgbClr val="898989"/>
                </a:solidFill>
              </a:rPr>
              <a:pPr/>
              <a:t>15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77000" y="1812402"/>
            <a:ext cx="228600" cy="64599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>
          <a:xfrm>
            <a:off x="5874378" y="499534"/>
            <a:ext cx="2757692" cy="1460374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Cortland Riverside Apartments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375 units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Currently pre-leasing units with first move ins underway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All units complete and leasing April 2019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Split with Keller ISD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48200" y="4611940"/>
            <a:ext cx="1981200" cy="148894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 txBox="1">
            <a:spLocks/>
          </p:cNvSpPr>
          <p:nvPr/>
        </p:nvSpPr>
        <p:spPr>
          <a:xfrm>
            <a:off x="2115716" y="4611940"/>
            <a:ext cx="2658093" cy="1832504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Meadows of Fossil Creek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150 total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97 futures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First section delivered 2Q18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45 homes started in 3Q18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Groundwork underway on remaining 97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Building ~50-60 homes per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$270K-$320K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 current student yield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68708" y="1572409"/>
            <a:ext cx="560492" cy="189958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2667000" y="665144"/>
            <a:ext cx="2514600" cy="1070384"/>
          </a:xfrm>
          <a:prstGeom prst="rect">
            <a:avLst/>
          </a:prstGeom>
          <a:solidFill>
            <a:srgbClr val="3573A9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Enclave at Fossil Creek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170 total future lots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Streets paving in Sec 1 (79 lots)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Groundwork underway on Sec 2 (91 lots); delivering early 2019</a:t>
            </a:r>
          </a:p>
        </p:txBody>
      </p:sp>
    </p:spTree>
    <p:extLst>
      <p:ext uri="{BB962C8B-B14F-4D97-AF65-F5344CB8AC3E}">
        <p14:creationId xmlns:p14="http://schemas.microsoft.com/office/powerpoint/2010/main" val="223928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Ten Year Forecast</a:t>
            </a:r>
          </a:p>
        </p:txBody>
      </p:sp>
      <p:sp>
        <p:nvSpPr>
          <p:cNvPr id="8735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9DBD85-657E-4223-AD68-80C447668F83}" type="slidenum">
              <a:rPr lang="en-US" altLang="en-US" smtClean="0">
                <a:solidFill>
                  <a:srgbClr val="898989"/>
                </a:solidFill>
              </a:rPr>
              <a:pPr/>
              <a:t>16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sp>
        <p:nvSpPr>
          <p:cNvPr id="87043" name="Text Placeholder 1"/>
          <p:cNvSpPr>
            <a:spLocks noGrp="1"/>
          </p:cNvSpPr>
          <p:nvPr>
            <p:ph type="body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By Elementary Campus</a:t>
            </a:r>
          </a:p>
        </p:txBody>
      </p:sp>
      <p:sp>
        <p:nvSpPr>
          <p:cNvPr id="87352" name="TextBox 8"/>
          <p:cNvSpPr txBox="1">
            <a:spLocks noChangeArrowheads="1"/>
          </p:cNvSpPr>
          <p:nvPr/>
        </p:nvSpPr>
        <p:spPr bwMode="auto">
          <a:xfrm>
            <a:off x="6538918" y="5010150"/>
            <a:ext cx="25288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*Green box = within 5% of capacity</a:t>
            </a:r>
          </a:p>
          <a:p>
            <a:pPr algn="r" eaLnBrk="1" hangingPunct="1"/>
            <a:r>
              <a:rPr lang="en-US" alt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*Yellow box = over capacity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517316"/>
              </p:ext>
            </p:extLst>
          </p:nvPr>
        </p:nvGraphicFramePr>
        <p:xfrm>
          <a:off x="381000" y="968296"/>
          <a:ext cx="8496306" cy="4041849"/>
        </p:xfrm>
        <a:graphic>
          <a:graphicData uri="http://schemas.openxmlformats.org/drawingml/2006/table">
            <a:tbl>
              <a:tblPr/>
              <a:tblGrid>
                <a:gridCol w="1750268">
                  <a:extLst>
                    <a:ext uri="{9D8B030D-6E8A-4147-A177-3AD203B41FA5}">
                      <a16:colId xmlns:a16="http://schemas.microsoft.com/office/drawing/2014/main" val="2198488148"/>
                    </a:ext>
                  </a:extLst>
                </a:gridCol>
                <a:gridCol w="522850">
                  <a:extLst>
                    <a:ext uri="{9D8B030D-6E8A-4147-A177-3AD203B41FA5}">
                      <a16:colId xmlns:a16="http://schemas.microsoft.com/office/drawing/2014/main" val="613563263"/>
                    </a:ext>
                  </a:extLst>
                </a:gridCol>
                <a:gridCol w="522850">
                  <a:extLst>
                    <a:ext uri="{9D8B030D-6E8A-4147-A177-3AD203B41FA5}">
                      <a16:colId xmlns:a16="http://schemas.microsoft.com/office/drawing/2014/main" val="3001283880"/>
                    </a:ext>
                  </a:extLst>
                </a:gridCol>
                <a:gridCol w="522850">
                  <a:extLst>
                    <a:ext uri="{9D8B030D-6E8A-4147-A177-3AD203B41FA5}">
                      <a16:colId xmlns:a16="http://schemas.microsoft.com/office/drawing/2014/main" val="1413950922"/>
                    </a:ext>
                  </a:extLst>
                </a:gridCol>
                <a:gridCol w="522850">
                  <a:extLst>
                    <a:ext uri="{9D8B030D-6E8A-4147-A177-3AD203B41FA5}">
                      <a16:colId xmlns:a16="http://schemas.microsoft.com/office/drawing/2014/main" val="2210180958"/>
                    </a:ext>
                  </a:extLst>
                </a:gridCol>
                <a:gridCol w="522850">
                  <a:extLst>
                    <a:ext uri="{9D8B030D-6E8A-4147-A177-3AD203B41FA5}">
                      <a16:colId xmlns:a16="http://schemas.microsoft.com/office/drawing/2014/main" val="1603013093"/>
                    </a:ext>
                  </a:extLst>
                </a:gridCol>
                <a:gridCol w="522850">
                  <a:extLst>
                    <a:ext uri="{9D8B030D-6E8A-4147-A177-3AD203B41FA5}">
                      <a16:colId xmlns:a16="http://schemas.microsoft.com/office/drawing/2014/main" val="2161285220"/>
                    </a:ext>
                  </a:extLst>
                </a:gridCol>
                <a:gridCol w="522850">
                  <a:extLst>
                    <a:ext uri="{9D8B030D-6E8A-4147-A177-3AD203B41FA5}">
                      <a16:colId xmlns:a16="http://schemas.microsoft.com/office/drawing/2014/main" val="3788106955"/>
                    </a:ext>
                  </a:extLst>
                </a:gridCol>
                <a:gridCol w="522850">
                  <a:extLst>
                    <a:ext uri="{9D8B030D-6E8A-4147-A177-3AD203B41FA5}">
                      <a16:colId xmlns:a16="http://schemas.microsoft.com/office/drawing/2014/main" val="2577000742"/>
                    </a:ext>
                  </a:extLst>
                </a:gridCol>
                <a:gridCol w="522850">
                  <a:extLst>
                    <a:ext uri="{9D8B030D-6E8A-4147-A177-3AD203B41FA5}">
                      <a16:colId xmlns:a16="http://schemas.microsoft.com/office/drawing/2014/main" val="1391730851"/>
                    </a:ext>
                  </a:extLst>
                </a:gridCol>
                <a:gridCol w="522850">
                  <a:extLst>
                    <a:ext uri="{9D8B030D-6E8A-4147-A177-3AD203B41FA5}">
                      <a16:colId xmlns:a16="http://schemas.microsoft.com/office/drawing/2014/main" val="3387684918"/>
                    </a:ext>
                  </a:extLst>
                </a:gridCol>
                <a:gridCol w="522850">
                  <a:extLst>
                    <a:ext uri="{9D8B030D-6E8A-4147-A177-3AD203B41FA5}">
                      <a16:colId xmlns:a16="http://schemas.microsoft.com/office/drawing/2014/main" val="1510557750"/>
                    </a:ext>
                  </a:extLst>
                </a:gridCol>
                <a:gridCol w="497344">
                  <a:extLst>
                    <a:ext uri="{9D8B030D-6E8A-4147-A177-3AD203B41FA5}">
                      <a16:colId xmlns:a16="http://schemas.microsoft.com/office/drawing/2014/main" val="3326239114"/>
                    </a:ext>
                  </a:extLst>
                </a:gridCol>
                <a:gridCol w="497344">
                  <a:extLst>
                    <a:ext uri="{9D8B030D-6E8A-4147-A177-3AD203B41FA5}">
                      <a16:colId xmlns:a16="http://schemas.microsoft.com/office/drawing/2014/main" val="939785179"/>
                    </a:ext>
                  </a:extLst>
                </a:gridCol>
              </a:tblGrid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ENROLLMENT PROJECTIONS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170081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Campus  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2020/21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2024/25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2025/26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2026/27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2027/28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2028/29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32741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HAFLEY DEVELOPMENT CENTER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20387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BRYSON ELEMENTARY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675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88420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CHISHOLM RIDGE ELEMENTARY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669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746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816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817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853438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COMANCHE SPRINGS ELEM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1,008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1,068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1,164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1,245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1,330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1,414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1,495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264674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DOZIER ELEMENTARY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809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1,020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1,034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1,051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1,062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233557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EAGLE MOUNTAIN ELEMENTARY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918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959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117582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ELKINS ELEMENTARY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416977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GILILLAND ELMENTARY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456635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GREENFIELD ELEMENTARY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742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744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738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760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765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39340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HIGH COUNTRY ELEMENTARY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830754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LAKE POINTE ELEMENTARY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699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874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937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982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1,062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1,137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1,216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1,299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1,394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947755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NORTHBROOK ELEMENTARY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682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686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015799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PARKVIEW ELEMENTARY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817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457363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REMINGTON POINT ELEM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526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586185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SAGINAW ELEMENTARY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105782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WILLOW CREEK ELEMENTARY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727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862122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ELEMENTARY TOTALS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11,532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8,889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9,101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9,380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9,707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10,157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10,577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10,946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11,330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11,620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11,888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12,159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12,396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283932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Elementary Percent Change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-3.715%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2.38%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3.07%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3.49%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4.64%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4.14%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3.49%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3.51%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2.56%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2.31%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2.28%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1.95%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706242"/>
                  </a:ext>
                </a:extLst>
              </a:tr>
              <a:tr h="19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Elementary Absolute Change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-343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59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11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6ACA0D-3BAD-4973-AA7C-40867174B3AC}" type="slidenum">
              <a:rPr lang="en-US" altLang="en-US" smtClean="0">
                <a:solidFill>
                  <a:srgbClr val="898989"/>
                </a:solidFill>
              </a:rPr>
              <a:pPr/>
              <a:t>17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sp>
        <p:nvSpPr>
          <p:cNvPr id="88067" name="Text Placeholder 1"/>
          <p:cNvSpPr>
            <a:spLocks noGrp="1"/>
          </p:cNvSpPr>
          <p:nvPr>
            <p:ph type="body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By Middle School &amp; High School Campus</a:t>
            </a:r>
          </a:p>
        </p:txBody>
      </p:sp>
      <p:sp>
        <p:nvSpPr>
          <p:cNvPr id="88361" name="TextBox 8"/>
          <p:cNvSpPr txBox="1">
            <a:spLocks noChangeArrowheads="1"/>
          </p:cNvSpPr>
          <p:nvPr/>
        </p:nvSpPr>
        <p:spPr bwMode="auto">
          <a:xfrm>
            <a:off x="6457950" y="5314950"/>
            <a:ext cx="2528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*Green box = within 5% of capacity</a:t>
            </a:r>
          </a:p>
          <a:p>
            <a:pPr algn="r" eaLnBrk="1" hangingPunct="1"/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*Yellow box = over capacity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50921"/>
            <a:ext cx="7886700" cy="457200"/>
          </a:xfrm>
        </p:spPr>
        <p:txBody>
          <a:bodyPr/>
          <a:lstStyle/>
          <a:p>
            <a:r>
              <a:rPr lang="en-US" dirty="0"/>
              <a:t>Ten Year Forecast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17139"/>
              </p:ext>
            </p:extLst>
          </p:nvPr>
        </p:nvGraphicFramePr>
        <p:xfrm>
          <a:off x="457200" y="998158"/>
          <a:ext cx="8420096" cy="4316784"/>
        </p:xfrm>
        <a:graphic>
          <a:graphicData uri="http://schemas.openxmlformats.org/drawingml/2006/table">
            <a:tbl>
              <a:tblPr/>
              <a:tblGrid>
                <a:gridCol w="1734570">
                  <a:extLst>
                    <a:ext uri="{9D8B030D-6E8A-4147-A177-3AD203B41FA5}">
                      <a16:colId xmlns:a16="http://schemas.microsoft.com/office/drawing/2014/main" val="891399033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927947616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979035878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3568299359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3254496796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444955954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111627369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23537963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3291246117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395752753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4100300426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215491950"/>
                    </a:ext>
                  </a:extLst>
                </a:gridCol>
                <a:gridCol w="492883">
                  <a:extLst>
                    <a:ext uri="{9D8B030D-6E8A-4147-A177-3AD203B41FA5}">
                      <a16:colId xmlns:a16="http://schemas.microsoft.com/office/drawing/2014/main" val="404941085"/>
                    </a:ext>
                  </a:extLst>
                </a:gridCol>
                <a:gridCol w="492883">
                  <a:extLst>
                    <a:ext uri="{9D8B030D-6E8A-4147-A177-3AD203B41FA5}">
                      <a16:colId xmlns:a16="http://schemas.microsoft.com/office/drawing/2014/main" val="419962072"/>
                    </a:ext>
                  </a:extLst>
                </a:gridCol>
              </a:tblGrid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ENROLLMENT PROJECTIONS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78588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Campus  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2020/21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2024/25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2025/26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2026/27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2027/28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2028/29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01453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CREEKVIEW MIDDLE SCHOOL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1,078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1,008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1,007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1,022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1,065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1,163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1,219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1,278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1,332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57714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HIGHLAND MIDDLE SCHOOL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1,050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856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934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883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648132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PRAIRIE VISTA MIDDLE SCHOOL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1,002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1,007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1,027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1,075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1,130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1,189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1,242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1,307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1,359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656167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WAYSIDE MIDDLE SCHOOL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1,002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1,006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1,060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1,075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1,057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1,080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1,115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1,184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1,230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1,283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1,335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61683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WILLKIE MIDDLE SCHOOL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1,002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959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1,042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1,134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1,178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1,160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1,136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1,096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1,159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1,226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1,294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1,303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1,305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017312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NEW MIDDLE SCHOOL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833721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MIDDLE SCHOOL TOTALS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5,134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4,417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4,758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5,026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5,173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5,124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5,068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5,158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5,380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5,664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5,923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6,128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6,311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14809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Middle School Percent Change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-2.56%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7.72%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5.63%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2.92%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-0.95%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-1.09%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1.78%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4.30%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5.28%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4.57%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3.46%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2.99%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10508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Middle School Absolute Change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-49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-56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852625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BOSWELL HIGH SCHOOL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1,898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2,046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2,147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2,146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2,227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2,302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2,339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2,411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2,384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2,428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2,510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2,614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75031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SAGINAW HIGH SCHOOL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1,898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1,897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1,910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1,954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2,025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2,152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2,234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2,246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2,319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2,336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2,371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2,475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7047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CHISHOLM TRAIL HIGH SCHOOL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2,078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2,025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2,094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2,181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2,281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2,409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2,528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2,550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2,560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2,596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2,645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2,774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328937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WATSON HIGH SCHOOL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16281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HIGH SCHOOL TOTALS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5,964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6,062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6,245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6,375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6,627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6,957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7,195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7,301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7,357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7,454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7,620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7,957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751870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High School Percent Change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2.35%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1.64%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3.02%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2.08%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3.95%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4.98%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3.42%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1.47%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0.77%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1.32%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2.23%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4.42%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614484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High School Absolute Change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2411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TARRANT COUNTY JJAEP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117294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Calibri" panose="020F0502020204030204" pitchFamily="34" charset="0"/>
                        </a:rPr>
                        <a:t>ALTERNATIVE DISCIPLINE SCHOOL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970958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ALTERNATIVE SCHOOL TOTALS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656687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DISTRICT TOTALS 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19,317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19,957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20,687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21,291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21,944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22,638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23,335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24,047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24,677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25,301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25,943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26,700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363494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District Percent Change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-1.71%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3.31%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3.66%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2.92%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3.07%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3.16%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3.08%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3.05%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2.62%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2.53%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2.54%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2.92%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60633"/>
                  </a:ext>
                </a:extLst>
              </a:tr>
              <a:tr h="17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District Absolute Change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-336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757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49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784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3"/>
          <p:cNvSpPr>
            <a:spLocks noGrp="1"/>
          </p:cNvSpPr>
          <p:nvPr>
            <p:ph type="title" idx="4294967295"/>
          </p:nvPr>
        </p:nvSpPr>
        <p:spPr>
          <a:xfrm>
            <a:off x="914400" y="127098"/>
            <a:ext cx="7886700" cy="473075"/>
          </a:xfrm>
        </p:spPr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89091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2133600" y="943103"/>
            <a:ext cx="6096000" cy="491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altLang="en-US" sz="1600" dirty="0">
                <a:solidFill>
                  <a:srgbClr val="000000"/>
                </a:solidFill>
              </a:rPr>
              <a:t>Fort Worth’s unemployment rate is at 3.5%.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altLang="en-US" sz="1600" dirty="0"/>
              <a:t>The wet fall impacted new home starts during 3</a:t>
            </a:r>
            <a:r>
              <a:rPr lang="en-US" altLang="en-US" sz="1600" baseline="30000" dirty="0"/>
              <a:t>rd</a:t>
            </a:r>
            <a:r>
              <a:rPr lang="en-US" altLang="en-US" sz="1600" dirty="0"/>
              <a:t> quarter.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altLang="en-US" sz="1600" dirty="0"/>
              <a:t>Even with the wet fall the district is still on pace to start over 1,300 new homes.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altLang="en-US" sz="1600" dirty="0"/>
              <a:t>EMS ISD can expect an increase of approximately 3,370 students during the next 5 years.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altLang="en-US" sz="1600" dirty="0"/>
              <a:t>EMS ISD is projected to enroll 26,700 students for the 2028/29 school year.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609474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57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www.tdemographics.com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D4E49-47AE-45A3-8BD0-A82CBCE88AB8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959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Economic Conditions – DFW Area </a:t>
            </a:r>
            <a:r>
              <a:rPr lang="en-US" altLang="en-US" sz="1600" dirty="0"/>
              <a:t>(September 2018)</a:t>
            </a:r>
          </a:p>
        </p:txBody>
      </p:sp>
      <p:sp>
        <p:nvSpPr>
          <p:cNvPr id="61444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AEC2A1-1585-4C8C-B734-FEFAAC28AD86}" type="slidenum">
              <a:rPr lang="en-US" altLang="en-US" smtClean="0">
                <a:solidFill>
                  <a:srgbClr val="898989"/>
                </a:solidFill>
              </a:rPr>
              <a:pPr/>
              <a:t>2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048000" y="3660780"/>
            <a:ext cx="3022611" cy="2592615"/>
          </a:xfrm>
          <a:prstGeom prst="downArrow">
            <a:avLst/>
          </a:prstGeom>
          <a:solidFill>
            <a:srgbClr val="E57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81" y="3100171"/>
            <a:ext cx="1148448" cy="1148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6999" y="2286000"/>
            <a:ext cx="1864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57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</a:p>
          <a:p>
            <a:pPr algn="ctr"/>
            <a:r>
              <a:rPr lang="en-US" sz="2000" b="1" dirty="0">
                <a:solidFill>
                  <a:srgbClr val="E57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1569" y="5221341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-0.1%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0041" y="987002"/>
            <a:ext cx="3022611" cy="3555983"/>
            <a:chOff x="289365" y="836417"/>
            <a:chExt cx="3022611" cy="3555983"/>
          </a:xfrm>
        </p:grpSpPr>
        <p:sp>
          <p:nvSpPr>
            <p:cNvPr id="20" name="Down Arrow 19"/>
            <p:cNvSpPr/>
            <p:nvPr/>
          </p:nvSpPr>
          <p:spPr>
            <a:xfrm rot="10800000">
              <a:off x="289365" y="836417"/>
              <a:ext cx="3022611" cy="2592615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448" y="2854776"/>
              <a:ext cx="1148444" cy="114844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032672" y="2135415"/>
              <a:ext cx="15359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63,352 new jobs</a:t>
              </a:r>
            </a:p>
            <a:p>
              <a:pPr algn="ctr"/>
              <a:r>
                <a:rPr lang="en-US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National rate 1.1%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08687" y="4023068"/>
              <a:ext cx="1366721" cy="36933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Job Growth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41062" y="1370963"/>
              <a:ext cx="1119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</a:rPr>
                <a:t>1.7%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21348" y="981239"/>
            <a:ext cx="3022611" cy="3779892"/>
            <a:chOff x="5610672" y="830654"/>
            <a:chExt cx="3022611" cy="3779892"/>
          </a:xfrm>
        </p:grpSpPr>
        <p:sp>
          <p:nvSpPr>
            <p:cNvPr id="22" name="Down Arrow 21"/>
            <p:cNvSpPr/>
            <p:nvPr/>
          </p:nvSpPr>
          <p:spPr>
            <a:xfrm rot="10800000">
              <a:off x="5610672" y="830654"/>
              <a:ext cx="3022611" cy="2592615"/>
            </a:xfrm>
            <a:prstGeom prst="downArrow">
              <a:avLst/>
            </a:prstGeom>
            <a:solidFill>
              <a:srgbClr val="55AC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755" y="2854778"/>
              <a:ext cx="1148444" cy="114844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6440544" y="2145595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2,980 more </a:t>
              </a:r>
            </a:p>
            <a:p>
              <a:pPr algn="ctr"/>
              <a:r>
                <a:rPr lang="en-US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starts than 3Q17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10885" y="3964215"/>
              <a:ext cx="14221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55AC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</a:t>
              </a:r>
            </a:p>
            <a:p>
              <a:pPr algn="ctr"/>
              <a:r>
                <a:rPr lang="en-US" b="1" dirty="0">
                  <a:solidFill>
                    <a:srgbClr val="55AC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Starts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03684" y="1370963"/>
              <a:ext cx="1436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</a:rPr>
                <a:t>35,066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3316" y="6606059"/>
            <a:ext cx="29225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Sources: Texas Workforce Commission &amp; Metrostudy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81047" y="4273002"/>
            <a:ext cx="1556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 3.6 %</a:t>
            </a:r>
          </a:p>
          <a:p>
            <a:pPr algn="ctr"/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 3.7%</a:t>
            </a:r>
          </a:p>
          <a:p>
            <a:pPr algn="ctr"/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DFW MSA  3.4%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 Worth  3.5%</a:t>
            </a:r>
          </a:p>
        </p:txBody>
      </p:sp>
    </p:spTree>
    <p:extLst>
      <p:ext uri="{BB962C8B-B14F-4D97-AF65-F5344CB8AC3E}">
        <p14:creationId xmlns:p14="http://schemas.microsoft.com/office/powerpoint/2010/main" val="66472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ISD Housing Activity	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November 2017 - October 2018 Home Sales by Type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660BB7F-973F-4FDC-AAE4-AA7A21B3DFE3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828800" y="4889962"/>
            <a:ext cx="62056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ISD had 3,491 home sales in the last 12 months, and roughly 21% were new homes.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EMS ISD, the average new home sale price in 3Q18 was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$270,884.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EMS ISD, the average existing home sale price in 3Q18 was $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238,630.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49549"/>
              </p:ext>
            </p:extLst>
          </p:nvPr>
        </p:nvGraphicFramePr>
        <p:xfrm>
          <a:off x="1524000" y="891792"/>
          <a:ext cx="6510462" cy="394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084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DFW New Home Ranking Report </a:t>
            </a:r>
          </a:p>
        </p:txBody>
      </p:sp>
      <p:sp>
        <p:nvSpPr>
          <p:cNvPr id="73731" name="Text Placeholder 6"/>
          <p:cNvSpPr>
            <a:spLocks noGrp="1"/>
          </p:cNvSpPr>
          <p:nvPr>
            <p:ph type="body" idx="13"/>
          </p:nvPr>
        </p:nvSpPr>
        <p:spPr bwMode="auto">
          <a:xfrm>
            <a:off x="990600" y="474918"/>
            <a:ext cx="78867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ISD Ranked by Annual Closings – 3Q18</a:t>
            </a:r>
          </a:p>
        </p:txBody>
      </p:sp>
      <p:sp>
        <p:nvSpPr>
          <p:cNvPr id="7373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6ECB90-4F8B-4BC0-9D68-C7E2944932C2}" type="slidenum">
              <a:rPr lang="en-US" altLang="en-US" smtClean="0">
                <a:solidFill>
                  <a:srgbClr val="898989"/>
                </a:solidFill>
              </a:rPr>
              <a:pPr/>
              <a:t>4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29269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" panose="02020603050405020304" pitchFamily="18" charset="0"/>
                <a:cs typeface="Times" panose="02020603050405020304" pitchFamily="18" charset="0"/>
              </a:rPr>
              <a:t>* Based on additional Templeton Demographics housing research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6521902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Times" panose="02020603050405020304" pitchFamily="18" charset="0"/>
                <a:cs typeface="Times" panose="02020603050405020304" pitchFamily="18" charset="0"/>
              </a:rPr>
              <a:t>Source: </a:t>
            </a:r>
            <a:r>
              <a:rPr lang="en-US" sz="800" dirty="0" err="1">
                <a:latin typeface="Times" panose="02020603050405020304" pitchFamily="18" charset="0"/>
                <a:cs typeface="Times" panose="02020603050405020304" pitchFamily="18" charset="0"/>
              </a:rPr>
              <a:t>Metrostudy</a:t>
            </a:r>
            <a:endParaRPr lang="en-US" sz="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64257"/>
              </p:ext>
            </p:extLst>
          </p:nvPr>
        </p:nvGraphicFramePr>
        <p:xfrm>
          <a:off x="1010265" y="857510"/>
          <a:ext cx="7524750" cy="5441946"/>
        </p:xfrm>
        <a:graphic>
          <a:graphicData uri="http://schemas.openxmlformats.org/drawingml/2006/table">
            <a:tbl>
              <a:tblPr/>
              <a:tblGrid>
                <a:gridCol w="638894">
                  <a:extLst>
                    <a:ext uri="{9D8B030D-6E8A-4147-A177-3AD203B41FA5}">
                      <a16:colId xmlns:a16="http://schemas.microsoft.com/office/drawing/2014/main" val="3579177867"/>
                    </a:ext>
                  </a:extLst>
                </a:gridCol>
                <a:gridCol w="2588981">
                  <a:extLst>
                    <a:ext uri="{9D8B030D-6E8A-4147-A177-3AD203B41FA5}">
                      <a16:colId xmlns:a16="http://schemas.microsoft.com/office/drawing/2014/main" val="3612847416"/>
                    </a:ext>
                  </a:extLst>
                </a:gridCol>
                <a:gridCol w="1286140">
                  <a:extLst>
                    <a:ext uri="{9D8B030D-6E8A-4147-A177-3AD203B41FA5}">
                      <a16:colId xmlns:a16="http://schemas.microsoft.com/office/drawing/2014/main" val="1041445981"/>
                    </a:ext>
                  </a:extLst>
                </a:gridCol>
                <a:gridCol w="1436468">
                  <a:extLst>
                    <a:ext uri="{9D8B030D-6E8A-4147-A177-3AD203B41FA5}">
                      <a16:colId xmlns:a16="http://schemas.microsoft.com/office/drawing/2014/main" val="3468394303"/>
                    </a:ext>
                  </a:extLst>
                </a:gridCol>
                <a:gridCol w="739112">
                  <a:extLst>
                    <a:ext uri="{9D8B030D-6E8A-4147-A177-3AD203B41FA5}">
                      <a16:colId xmlns:a16="http://schemas.microsoft.com/office/drawing/2014/main" val="274879429"/>
                    </a:ext>
                  </a:extLst>
                </a:gridCol>
                <a:gridCol w="835155">
                  <a:extLst>
                    <a:ext uri="{9D8B030D-6E8A-4147-A177-3AD203B41FA5}">
                      <a16:colId xmlns:a16="http://schemas.microsoft.com/office/drawing/2014/main" val="2214683279"/>
                    </a:ext>
                  </a:extLst>
                </a:gridCol>
              </a:tblGrid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Starts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Closings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88878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Prosper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47031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Frisco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42012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Denton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68749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Northwest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79085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Dallas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14781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Little Elm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119682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Eagle Mt.-Saginaw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20,845*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81049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Forney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0902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Lewisville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35291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Rockwall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22798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Wylie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17884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Crowley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46557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McKinney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95039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Princeton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73139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Mansfield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837817"/>
                  </a:ext>
                </a:extLst>
              </a:tr>
              <a:tr h="27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Midlothian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702854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Allen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6855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Waxahachie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676824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Keller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648613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Royse City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966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33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09799" y="5486966"/>
            <a:ext cx="6175367" cy="10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ISD had more than 370 home closings in the third quarter, the most 3Q closings in more than 10 years.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district started nearly 300 new homes in 3Q18 and is on pace to start over 1,300 homes by the end of 2018.</a:t>
            </a:r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Housing Activity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6831623" y="635341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9FD7E-5031-4295-9F8D-C5F4B04E2BE0}" type="slidenum">
              <a:rPr lang="en-US" altLang="en-US" smtClean="0">
                <a:solidFill>
                  <a:srgbClr val="898989"/>
                </a:solidFill>
              </a:rPr>
              <a:pPr/>
              <a:t>5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6402" y="752668"/>
            <a:ext cx="384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Eagle Mountain-Saginaw ISD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17362"/>
              </p:ext>
            </p:extLst>
          </p:nvPr>
        </p:nvGraphicFramePr>
        <p:xfrm>
          <a:off x="1730371" y="4291091"/>
          <a:ext cx="7340597" cy="1062990"/>
        </p:xfrm>
        <a:graphic>
          <a:graphicData uri="http://schemas.openxmlformats.org/drawingml/2006/table">
            <a:tbl>
              <a:tblPr/>
              <a:tblGrid>
                <a:gridCol w="444598">
                  <a:extLst>
                    <a:ext uri="{9D8B030D-6E8A-4147-A177-3AD203B41FA5}">
                      <a16:colId xmlns:a16="http://schemas.microsoft.com/office/drawing/2014/main" val="1593749499"/>
                    </a:ext>
                  </a:extLst>
                </a:gridCol>
                <a:gridCol w="444598">
                  <a:extLst>
                    <a:ext uri="{9D8B030D-6E8A-4147-A177-3AD203B41FA5}">
                      <a16:colId xmlns:a16="http://schemas.microsoft.com/office/drawing/2014/main" val="367903759"/>
                    </a:ext>
                  </a:extLst>
                </a:gridCol>
                <a:gridCol w="444598">
                  <a:extLst>
                    <a:ext uri="{9D8B030D-6E8A-4147-A177-3AD203B41FA5}">
                      <a16:colId xmlns:a16="http://schemas.microsoft.com/office/drawing/2014/main" val="84050219"/>
                    </a:ext>
                  </a:extLst>
                </a:gridCol>
                <a:gridCol w="444598">
                  <a:extLst>
                    <a:ext uri="{9D8B030D-6E8A-4147-A177-3AD203B41FA5}">
                      <a16:colId xmlns:a16="http://schemas.microsoft.com/office/drawing/2014/main" val="902252031"/>
                    </a:ext>
                  </a:extLst>
                </a:gridCol>
                <a:gridCol w="444598">
                  <a:extLst>
                    <a:ext uri="{9D8B030D-6E8A-4147-A177-3AD203B41FA5}">
                      <a16:colId xmlns:a16="http://schemas.microsoft.com/office/drawing/2014/main" val="1438327432"/>
                    </a:ext>
                  </a:extLst>
                </a:gridCol>
                <a:gridCol w="444598">
                  <a:extLst>
                    <a:ext uri="{9D8B030D-6E8A-4147-A177-3AD203B41FA5}">
                      <a16:colId xmlns:a16="http://schemas.microsoft.com/office/drawing/2014/main" val="2859729699"/>
                    </a:ext>
                  </a:extLst>
                </a:gridCol>
                <a:gridCol w="444598">
                  <a:extLst>
                    <a:ext uri="{9D8B030D-6E8A-4147-A177-3AD203B41FA5}">
                      <a16:colId xmlns:a16="http://schemas.microsoft.com/office/drawing/2014/main" val="1604273540"/>
                    </a:ext>
                  </a:extLst>
                </a:gridCol>
                <a:gridCol w="444598">
                  <a:extLst>
                    <a:ext uri="{9D8B030D-6E8A-4147-A177-3AD203B41FA5}">
                      <a16:colId xmlns:a16="http://schemas.microsoft.com/office/drawing/2014/main" val="3094636527"/>
                    </a:ext>
                  </a:extLst>
                </a:gridCol>
                <a:gridCol w="46845">
                  <a:extLst>
                    <a:ext uri="{9D8B030D-6E8A-4147-A177-3AD203B41FA5}">
                      <a16:colId xmlns:a16="http://schemas.microsoft.com/office/drawing/2014/main" val="1578263919"/>
                    </a:ext>
                  </a:extLst>
                </a:gridCol>
                <a:gridCol w="624782">
                  <a:extLst>
                    <a:ext uri="{9D8B030D-6E8A-4147-A177-3AD203B41FA5}">
                      <a16:colId xmlns:a16="http://schemas.microsoft.com/office/drawing/2014/main" val="3260654669"/>
                    </a:ext>
                  </a:extLst>
                </a:gridCol>
                <a:gridCol w="444598">
                  <a:extLst>
                    <a:ext uri="{9D8B030D-6E8A-4147-A177-3AD203B41FA5}">
                      <a16:colId xmlns:a16="http://schemas.microsoft.com/office/drawing/2014/main" val="135865615"/>
                    </a:ext>
                  </a:extLst>
                </a:gridCol>
                <a:gridCol w="444598">
                  <a:extLst>
                    <a:ext uri="{9D8B030D-6E8A-4147-A177-3AD203B41FA5}">
                      <a16:colId xmlns:a16="http://schemas.microsoft.com/office/drawing/2014/main" val="1526733958"/>
                    </a:ext>
                  </a:extLst>
                </a:gridCol>
                <a:gridCol w="444598">
                  <a:extLst>
                    <a:ext uri="{9D8B030D-6E8A-4147-A177-3AD203B41FA5}">
                      <a16:colId xmlns:a16="http://schemas.microsoft.com/office/drawing/2014/main" val="601484681"/>
                    </a:ext>
                  </a:extLst>
                </a:gridCol>
                <a:gridCol w="444598">
                  <a:extLst>
                    <a:ext uri="{9D8B030D-6E8A-4147-A177-3AD203B41FA5}">
                      <a16:colId xmlns:a16="http://schemas.microsoft.com/office/drawing/2014/main" val="1997204427"/>
                    </a:ext>
                  </a:extLst>
                </a:gridCol>
                <a:gridCol w="444598">
                  <a:extLst>
                    <a:ext uri="{9D8B030D-6E8A-4147-A177-3AD203B41FA5}">
                      <a16:colId xmlns:a16="http://schemas.microsoft.com/office/drawing/2014/main" val="427255295"/>
                    </a:ext>
                  </a:extLst>
                </a:gridCol>
                <a:gridCol w="444598">
                  <a:extLst>
                    <a:ext uri="{9D8B030D-6E8A-4147-A177-3AD203B41FA5}">
                      <a16:colId xmlns:a16="http://schemas.microsoft.com/office/drawing/2014/main" val="2144613600"/>
                    </a:ext>
                  </a:extLst>
                </a:gridCol>
                <a:gridCol w="444598">
                  <a:extLst>
                    <a:ext uri="{9D8B030D-6E8A-4147-A177-3AD203B41FA5}">
                      <a16:colId xmlns:a16="http://schemas.microsoft.com/office/drawing/2014/main" val="199735153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Starts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Closings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5168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1713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411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8272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8355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5261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1,094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979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237545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05201324"/>
              </p:ext>
            </p:extLst>
          </p:nvPr>
        </p:nvGraphicFramePr>
        <p:xfrm>
          <a:off x="2058983" y="1012176"/>
          <a:ext cx="6477000" cy="363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912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itle 1"/>
          <p:cNvSpPr>
            <a:spLocks noGrp="1"/>
          </p:cNvSpPr>
          <p:nvPr>
            <p:ph type="title"/>
          </p:nvPr>
        </p:nvSpPr>
        <p:spPr>
          <a:xfrm>
            <a:off x="724443" y="153578"/>
            <a:ext cx="7886700" cy="54927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Annual Closings Distribution</a:t>
            </a:r>
          </a:p>
        </p:txBody>
      </p:sp>
      <p:sp>
        <p:nvSpPr>
          <p:cNvPr id="70660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6790134" y="626810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A169AB-A52A-46E9-B5CF-6E8C5B9A71F8}" type="slidenum">
              <a:rPr lang="en-US" altLang="en-US" smtClean="0">
                <a:solidFill>
                  <a:srgbClr val="898989"/>
                </a:solidFill>
              </a:rPr>
              <a:pPr/>
              <a:t>6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238082" y="5562600"/>
            <a:ext cx="918" cy="22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391943" y="3951893"/>
            <a:ext cx="1219200" cy="143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96046"/>
              </p:ext>
            </p:extLst>
          </p:nvPr>
        </p:nvGraphicFramePr>
        <p:xfrm>
          <a:off x="5205893" y="607809"/>
          <a:ext cx="3871048" cy="2486036"/>
        </p:xfrm>
        <a:graphic>
          <a:graphicData uri="http://schemas.openxmlformats.org/drawingml/2006/table">
            <a:tbl>
              <a:tblPr/>
              <a:tblGrid>
                <a:gridCol w="441890">
                  <a:extLst>
                    <a:ext uri="{9D8B030D-6E8A-4147-A177-3AD203B41FA5}">
                      <a16:colId xmlns:a16="http://schemas.microsoft.com/office/drawing/2014/main" val="949072480"/>
                    </a:ext>
                  </a:extLst>
                </a:gridCol>
                <a:gridCol w="1855932">
                  <a:extLst>
                    <a:ext uri="{9D8B030D-6E8A-4147-A177-3AD203B41FA5}">
                      <a16:colId xmlns:a16="http://schemas.microsoft.com/office/drawing/2014/main" val="3762909280"/>
                    </a:ext>
                  </a:extLst>
                </a:gridCol>
                <a:gridCol w="530266">
                  <a:extLst>
                    <a:ext uri="{9D8B030D-6E8A-4147-A177-3AD203B41FA5}">
                      <a16:colId xmlns:a16="http://schemas.microsoft.com/office/drawing/2014/main" val="1907644714"/>
                    </a:ext>
                  </a:extLst>
                </a:gridCol>
                <a:gridCol w="441889">
                  <a:extLst>
                    <a:ext uri="{9D8B030D-6E8A-4147-A177-3AD203B41FA5}">
                      <a16:colId xmlns:a16="http://schemas.microsoft.com/office/drawing/2014/main" val="708924432"/>
                    </a:ext>
                  </a:extLst>
                </a:gridCol>
                <a:gridCol w="601071">
                  <a:extLst>
                    <a:ext uri="{9D8B030D-6E8A-4147-A177-3AD203B41FA5}">
                      <a16:colId xmlns:a16="http://schemas.microsoft.com/office/drawing/2014/main" val="2586229159"/>
                    </a:ext>
                  </a:extLst>
                </a:gridCol>
              </a:tblGrid>
              <a:tr h="17396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Top 10 Subdivisions - 3Q18 (Ranked by Annual Closings)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198770"/>
                  </a:ext>
                </a:extLst>
              </a:tr>
              <a:tr h="3385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Subdivision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Annual Closings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VDL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Future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956242"/>
                  </a:ext>
                </a:extLst>
              </a:tr>
              <a:tr h="173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Villages of Eagle Mountain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029573"/>
                  </a:ext>
                </a:extLst>
              </a:tr>
              <a:tr h="173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Copper Creek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728763"/>
                  </a:ext>
                </a:extLst>
              </a:tr>
              <a:tr h="173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Spring Creek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97712"/>
                  </a:ext>
                </a:extLst>
              </a:tr>
              <a:tr h="173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Stone Creek Ranch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454841"/>
                  </a:ext>
                </a:extLst>
              </a:tr>
              <a:tr h="173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Lake Vista Ranch Addition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466966"/>
                  </a:ext>
                </a:extLst>
              </a:tr>
              <a:tr h="1924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Marine Creek Ranch (Parkview)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284526"/>
                  </a:ext>
                </a:extLst>
              </a:tr>
              <a:tr h="173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Las Ventanas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636600"/>
                  </a:ext>
                </a:extLst>
              </a:tr>
              <a:tr h="173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Bar C Ranch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384769"/>
                  </a:ext>
                </a:extLst>
              </a:tr>
              <a:tr h="173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Twin Mills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68521"/>
                  </a:ext>
                </a:extLst>
              </a:tr>
              <a:tr h="173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Innisbrook Place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230429"/>
                  </a:ext>
                </a:extLst>
              </a:tr>
              <a:tr h="173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3,152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7709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" b="96662" l="1236" r="9771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005" y="1613146"/>
            <a:ext cx="8051548" cy="55029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417" y="3154135"/>
            <a:ext cx="1958747" cy="20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4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7727" l="2120" r="981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099" y="662494"/>
            <a:ext cx="8267700" cy="637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86700" cy="549275"/>
          </a:xfrm>
        </p:spPr>
        <p:txBody>
          <a:bodyPr/>
          <a:lstStyle/>
          <a:p>
            <a:r>
              <a:rPr lang="en-US" dirty="0"/>
              <a:t>VDL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419350" cy="365125"/>
          </a:xfrm>
        </p:spPr>
        <p:txBody>
          <a:bodyPr/>
          <a:lstStyle/>
          <a:p>
            <a:pPr>
              <a:defRPr/>
            </a:pPr>
            <a:fld id="{2D9CA327-8B69-4BB2-AF7F-C15054D685E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7160822" y="3779428"/>
            <a:ext cx="1525977" cy="259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99339"/>
              </p:ext>
            </p:extLst>
          </p:nvPr>
        </p:nvGraphicFramePr>
        <p:xfrm>
          <a:off x="5105400" y="123193"/>
          <a:ext cx="3892551" cy="249736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3266843316"/>
                    </a:ext>
                  </a:extLst>
                </a:gridCol>
                <a:gridCol w="2026413">
                  <a:extLst>
                    <a:ext uri="{9D8B030D-6E8A-4147-A177-3AD203B41FA5}">
                      <a16:colId xmlns:a16="http://schemas.microsoft.com/office/drawing/2014/main" val="2670458333"/>
                    </a:ext>
                  </a:extLst>
                </a:gridCol>
                <a:gridCol w="488187">
                  <a:extLst>
                    <a:ext uri="{9D8B030D-6E8A-4147-A177-3AD203B41FA5}">
                      <a16:colId xmlns:a16="http://schemas.microsoft.com/office/drawing/2014/main" val="4007965707"/>
                    </a:ext>
                  </a:extLst>
                </a:gridCol>
                <a:gridCol w="499724">
                  <a:extLst>
                    <a:ext uri="{9D8B030D-6E8A-4147-A177-3AD203B41FA5}">
                      <a16:colId xmlns:a16="http://schemas.microsoft.com/office/drawing/2014/main" val="2625113001"/>
                    </a:ext>
                  </a:extLst>
                </a:gridCol>
                <a:gridCol w="573427">
                  <a:extLst>
                    <a:ext uri="{9D8B030D-6E8A-4147-A177-3AD203B41FA5}">
                      <a16:colId xmlns:a16="http://schemas.microsoft.com/office/drawing/2014/main" val="3807750207"/>
                    </a:ext>
                  </a:extLst>
                </a:gridCol>
              </a:tblGrid>
              <a:tr h="16900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Top 10 Subdivisions - 3Q18 (Ranked by remaining VDL)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860676"/>
                  </a:ext>
                </a:extLst>
              </a:tr>
              <a:tr h="328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Subdivision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Annual Closings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VDL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Future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579763"/>
                  </a:ext>
                </a:extLst>
              </a:tr>
              <a:tr h="169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Villages of Eagle Mountain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894664"/>
                  </a:ext>
                </a:extLst>
              </a:tr>
              <a:tr h="169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Ridgeview Farms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811606"/>
                  </a:ext>
                </a:extLst>
              </a:tr>
              <a:tr h="169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Stone Creek Ranch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61647"/>
                  </a:ext>
                </a:extLst>
              </a:tr>
              <a:tr h="169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Lake Vista Ranch Addition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356685"/>
                  </a:ext>
                </a:extLst>
              </a:tr>
              <a:tr h="203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Resort on Eagle Mountain Lake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375327"/>
                  </a:ext>
                </a:extLst>
              </a:tr>
              <a:tr h="169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Basswood Crossing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867226"/>
                  </a:ext>
                </a:extLst>
              </a:tr>
              <a:tr h="169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Twin Mills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04885"/>
                  </a:ext>
                </a:extLst>
              </a:tr>
              <a:tr h="169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Parkview Hills (Elkins)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135105"/>
                  </a:ext>
                </a:extLst>
              </a:tr>
              <a:tr h="169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Talon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06072"/>
                  </a:ext>
                </a:extLst>
              </a:tr>
              <a:tr h="169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Creekwood Addition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70579"/>
                  </a:ext>
                </a:extLst>
              </a:tr>
              <a:tr h="145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1,052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1,712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251336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352" y="2842869"/>
            <a:ext cx="1438947" cy="217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0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5" b="98433" l="1418" r="982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838200"/>
            <a:ext cx="8483774" cy="6142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9739"/>
            <a:ext cx="7886700" cy="549275"/>
          </a:xfrm>
        </p:spPr>
        <p:txBody>
          <a:bodyPr/>
          <a:lstStyle/>
          <a:p>
            <a:r>
              <a:rPr lang="en-US" dirty="0"/>
              <a:t>Futures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0" y="6334369"/>
            <a:ext cx="2057400" cy="365125"/>
          </a:xfrm>
        </p:spPr>
        <p:txBody>
          <a:bodyPr/>
          <a:lstStyle/>
          <a:p>
            <a:pPr>
              <a:defRPr/>
            </a:pPr>
            <a:fld id="{2D9CA327-8B69-4BB2-AF7F-C15054D685E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58025"/>
              </p:ext>
            </p:extLst>
          </p:nvPr>
        </p:nvGraphicFramePr>
        <p:xfrm>
          <a:off x="5257800" y="159739"/>
          <a:ext cx="3679521" cy="2470785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800712147"/>
                    </a:ext>
                  </a:extLst>
                </a:gridCol>
                <a:gridCol w="1883376">
                  <a:extLst>
                    <a:ext uri="{9D8B030D-6E8A-4147-A177-3AD203B41FA5}">
                      <a16:colId xmlns:a16="http://schemas.microsoft.com/office/drawing/2014/main" val="363201076"/>
                    </a:ext>
                  </a:extLst>
                </a:gridCol>
                <a:gridCol w="547043">
                  <a:extLst>
                    <a:ext uri="{9D8B030D-6E8A-4147-A177-3AD203B41FA5}">
                      <a16:colId xmlns:a16="http://schemas.microsoft.com/office/drawing/2014/main" val="329907513"/>
                    </a:ext>
                  </a:extLst>
                </a:gridCol>
                <a:gridCol w="390746">
                  <a:extLst>
                    <a:ext uri="{9D8B030D-6E8A-4147-A177-3AD203B41FA5}">
                      <a16:colId xmlns:a16="http://schemas.microsoft.com/office/drawing/2014/main" val="1672173815"/>
                    </a:ext>
                  </a:extLst>
                </a:gridCol>
                <a:gridCol w="553556">
                  <a:extLst>
                    <a:ext uri="{9D8B030D-6E8A-4147-A177-3AD203B41FA5}">
                      <a16:colId xmlns:a16="http://schemas.microsoft.com/office/drawing/2014/main" val="1254636233"/>
                    </a:ext>
                  </a:extLst>
                </a:gridCol>
              </a:tblGrid>
              <a:tr h="15982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Top 10 Subdivisions - 3Q18 (Ranked by Future Inventory)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70193"/>
                  </a:ext>
                </a:extLst>
              </a:tr>
              <a:tr h="319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Subdivision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Annual Closings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VDL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Future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61072"/>
                  </a:ext>
                </a:extLst>
              </a:tr>
              <a:tr h="159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Chapel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4,713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649584"/>
                  </a:ext>
                </a:extLst>
              </a:tr>
              <a:tr h="159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Bonds Ranch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4,065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91963"/>
                  </a:ext>
                </a:extLst>
              </a:tr>
              <a:tr h="159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Eagle Ridge (Lake Pointe)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5431"/>
                  </a:ext>
                </a:extLst>
              </a:tr>
              <a:tr h="159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Marine Creek Ranch (Parkview)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834169"/>
                  </a:ext>
                </a:extLst>
              </a:tr>
              <a:tr h="159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Water's Bend South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70860"/>
                  </a:ext>
                </a:extLst>
              </a:tr>
              <a:tr h="159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Eagle Ridge (Eagle Mountain)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782509"/>
                  </a:ext>
                </a:extLst>
              </a:tr>
              <a:tr h="159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Copper Creek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73639"/>
                  </a:ext>
                </a:extLst>
              </a:tr>
              <a:tr h="159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Bar C Ranch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085261"/>
                  </a:ext>
                </a:extLst>
              </a:tr>
              <a:tr h="159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LakePointe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56545"/>
                  </a:ext>
                </a:extLst>
              </a:tr>
              <a:tr h="159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Quarter Horse Estates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09522"/>
                  </a:ext>
                </a:extLst>
              </a:tr>
              <a:tr h="159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16,036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92165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525" y="2872244"/>
            <a:ext cx="1680475" cy="20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7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Housing Overview by Elementary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9CA327-8B69-4BB2-AF7F-C15054D685E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10542"/>
              </p:ext>
            </p:extLst>
          </p:nvPr>
        </p:nvGraphicFramePr>
        <p:xfrm>
          <a:off x="3495677" y="5819672"/>
          <a:ext cx="2514600" cy="719240"/>
        </p:xfrm>
        <a:graphic>
          <a:graphicData uri="http://schemas.openxmlformats.org/drawingml/2006/table">
            <a:tbl>
              <a:tblPr/>
              <a:tblGrid>
                <a:gridCol w="56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8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Highest activity in the category</a:t>
                      </a:r>
                    </a:p>
                  </a:txBody>
                  <a:tcPr marL="6827" marR="6827" marT="6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Second highest activity in the category</a:t>
                      </a:r>
                    </a:p>
                  </a:txBody>
                  <a:tcPr marL="6827" marR="6827" marT="6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Third highest activity in the category</a:t>
                      </a:r>
                    </a:p>
                  </a:txBody>
                  <a:tcPr marL="6827" marR="6827" marT="6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61342"/>
              </p:ext>
            </p:extLst>
          </p:nvPr>
        </p:nvGraphicFramePr>
        <p:xfrm>
          <a:off x="609600" y="832169"/>
          <a:ext cx="8267704" cy="4734883"/>
        </p:xfrm>
        <a:graphic>
          <a:graphicData uri="http://schemas.openxmlformats.org/drawingml/2006/table">
            <a:tbl>
              <a:tblPr/>
              <a:tblGrid>
                <a:gridCol w="2135823">
                  <a:extLst>
                    <a:ext uri="{9D8B030D-6E8A-4147-A177-3AD203B41FA5}">
                      <a16:colId xmlns:a16="http://schemas.microsoft.com/office/drawing/2014/main" val="842578540"/>
                    </a:ext>
                  </a:extLst>
                </a:gridCol>
                <a:gridCol w="895668">
                  <a:extLst>
                    <a:ext uri="{9D8B030D-6E8A-4147-A177-3AD203B41FA5}">
                      <a16:colId xmlns:a16="http://schemas.microsoft.com/office/drawing/2014/main" val="2624344037"/>
                    </a:ext>
                  </a:extLst>
                </a:gridCol>
                <a:gridCol w="895668">
                  <a:extLst>
                    <a:ext uri="{9D8B030D-6E8A-4147-A177-3AD203B41FA5}">
                      <a16:colId xmlns:a16="http://schemas.microsoft.com/office/drawing/2014/main" val="4052046284"/>
                    </a:ext>
                  </a:extLst>
                </a:gridCol>
                <a:gridCol w="895668">
                  <a:extLst>
                    <a:ext uri="{9D8B030D-6E8A-4147-A177-3AD203B41FA5}">
                      <a16:colId xmlns:a16="http://schemas.microsoft.com/office/drawing/2014/main" val="2458444109"/>
                    </a:ext>
                  </a:extLst>
                </a:gridCol>
                <a:gridCol w="815973">
                  <a:extLst>
                    <a:ext uri="{9D8B030D-6E8A-4147-A177-3AD203B41FA5}">
                      <a16:colId xmlns:a16="http://schemas.microsoft.com/office/drawing/2014/main" val="10765716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22989546"/>
                    </a:ext>
                  </a:extLst>
                </a:gridCol>
                <a:gridCol w="818836">
                  <a:extLst>
                    <a:ext uri="{9D8B030D-6E8A-4147-A177-3AD203B41FA5}">
                      <a16:colId xmlns:a16="http://schemas.microsoft.com/office/drawing/2014/main" val="2804398408"/>
                    </a:ext>
                  </a:extLst>
                </a:gridCol>
                <a:gridCol w="895668">
                  <a:extLst>
                    <a:ext uri="{9D8B030D-6E8A-4147-A177-3AD203B41FA5}">
                      <a16:colId xmlns:a16="http://schemas.microsoft.com/office/drawing/2014/main" val="614158843"/>
                    </a:ext>
                  </a:extLst>
                </a:gridCol>
              </a:tblGrid>
              <a:tr h="5260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Elementary Zone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Annual Starts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Quarter Starts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Annual Closings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Quarter Closings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Inventory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VDL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Future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157598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BRYSON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403836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CHISHOLM RIDGE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290419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COMANCHE SPRINGS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2,365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37082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DOZIER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114122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EAGLE MOUNTAIN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10,515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19710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ELKINS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735487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GILILLAND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855803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GREENFIELD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018714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HIGH COUNTRY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58847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LAKE POINTE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4,129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981815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NORTHBROOK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211468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PARKVIEW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582522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REMINGTON POINT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146882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SAGINAW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836531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WILLOW CREEK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385040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1,318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1,303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1,568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20,845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32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424128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 Template" id="{E22C7AB3-4D83-4889-B74D-FE2706063702}" vid="{463B99D8-0764-49B8-B20D-8AC321ABF25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usin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 Template" id="{E22C7AB3-4D83-4889-B74D-FE2706063702}" vid="{62BB109C-3634-402F-B5C5-ECF071D52C72}"/>
    </a:ext>
  </a:extLst>
</a:theme>
</file>

<file path=ppt/theme/theme3.xml><?xml version="1.0" encoding="utf-8"?>
<a:theme xmlns:a="http://schemas.openxmlformats.org/drawingml/2006/main" name="Summar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 Template" id="{E22C7AB3-4D83-4889-B74D-FE2706063702}" vid="{8295A1E0-CC87-4A33-91C1-6EF145C258BF}"/>
    </a:ext>
  </a:extLst>
</a:theme>
</file>

<file path=ppt/theme/theme4.xml><?xml version="1.0" encoding="utf-8"?>
<a:theme xmlns:a="http://schemas.openxmlformats.org/drawingml/2006/main" name="Map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 Template" id="{E22C7AB3-4D83-4889-B74D-FE2706063702}" vid="{D435A98A-E10C-4358-8661-27E84DDDB7E6}"/>
    </a:ext>
  </a:extLst>
</a:theme>
</file>

<file path=ppt/theme/theme5.xml><?xml version="1.0" encoding="utf-8"?>
<a:theme xmlns:a="http://schemas.openxmlformats.org/drawingml/2006/main" name="Schoo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 Template" id="{E22C7AB3-4D83-4889-B74D-FE2706063702}" vid="{6D67FB9C-03E4-410B-8FB6-E355EE5C4226}"/>
    </a:ext>
  </a:extLst>
</a:theme>
</file>

<file path=ppt/theme/theme6.xml><?xml version="1.0" encoding="utf-8"?>
<a:theme xmlns:a="http://schemas.openxmlformats.org/drawingml/2006/main" name="3_Housin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 Template" id="{E22C7AB3-4D83-4889-B74D-FE2706063702}" vid="{62BB109C-3634-402F-B5C5-ECF071D52C72}"/>
    </a:ext>
  </a:extLst>
</a:theme>
</file>

<file path=ppt/theme/theme7.xml><?xml version="1.0" encoding="utf-8"?>
<a:theme xmlns:a="http://schemas.openxmlformats.org/drawingml/2006/main" name="1_Schoo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 Template" id="{E22C7AB3-4D83-4889-B74D-FE2706063702}" vid="{6D67FB9C-03E4-410B-8FB6-E355EE5C4226}"/>
    </a:ext>
  </a:extLst>
</a:theme>
</file>

<file path=ppt/theme/theme8.xml><?xml version="1.0" encoding="utf-8"?>
<a:theme xmlns:a="http://schemas.openxmlformats.org/drawingml/2006/main" name="1_Econom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 Template" id="{E22C7AB3-4D83-4889-B74D-FE2706063702}" vid="{154D0AD5-2E9F-45F7-BC00-A28455212799}"/>
    </a:ext>
  </a:extLst>
</a:theme>
</file>

<file path=ppt/theme/theme9.xml><?xml version="1.0" encoding="utf-8"?>
<a:theme xmlns:a="http://schemas.openxmlformats.org/drawingml/2006/main" name="Studen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 Template" id="{E22C7AB3-4D83-4889-B74D-FE2706063702}" vid="{76E79FBE-EAA1-4DC9-AE52-8BE07487BC5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20567</TotalTime>
  <Words>2474</Words>
  <Application>Microsoft Macintosh PowerPoint</Application>
  <PresentationFormat>On-screen Show (4:3)</PresentationFormat>
  <Paragraphs>1402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Times</vt:lpstr>
      <vt:lpstr>Times New Roman</vt:lpstr>
      <vt:lpstr>1_Cover Slide</vt:lpstr>
      <vt:lpstr>Housing</vt:lpstr>
      <vt:lpstr>Summary</vt:lpstr>
      <vt:lpstr>Maps</vt:lpstr>
      <vt:lpstr>School</vt:lpstr>
      <vt:lpstr>3_Housing</vt:lpstr>
      <vt:lpstr>1_School</vt:lpstr>
      <vt:lpstr>1_Economy</vt:lpstr>
      <vt:lpstr>Students</vt:lpstr>
      <vt:lpstr>Eagle Mountain-Saginaw Independent School  District</vt:lpstr>
      <vt:lpstr>Economic Conditions – DFW Area (September 2018)</vt:lpstr>
      <vt:lpstr>EMS ISD Housing Activity </vt:lpstr>
      <vt:lpstr>DFW New Home Ranking Report </vt:lpstr>
      <vt:lpstr>New Housing Activity</vt:lpstr>
      <vt:lpstr>Annual Closings Distribution</vt:lpstr>
      <vt:lpstr>VDL Distribution</vt:lpstr>
      <vt:lpstr>Futures Distribution</vt:lpstr>
      <vt:lpstr>District Housing Overview by Elementary Zone</vt:lpstr>
      <vt:lpstr>Residential Activity</vt:lpstr>
      <vt:lpstr>Residential Activity</vt:lpstr>
      <vt:lpstr>Residential Activity</vt:lpstr>
      <vt:lpstr>Residential Activity</vt:lpstr>
      <vt:lpstr>Residential Activity</vt:lpstr>
      <vt:lpstr>Residential Activity</vt:lpstr>
      <vt:lpstr>Ten Year Forecast</vt:lpstr>
      <vt:lpstr>Ten Year Forecast</vt:lpstr>
      <vt:lpstr>Summary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Trent Smith</dc:creator>
  <cp:lastModifiedBy>Jackie Nethery</cp:lastModifiedBy>
  <cp:revision>836</cp:revision>
  <cp:lastPrinted>2018-11-01T21:49:37Z</cp:lastPrinted>
  <dcterms:created xsi:type="dcterms:W3CDTF">2014-01-24T17:04:06Z</dcterms:created>
  <dcterms:modified xsi:type="dcterms:W3CDTF">2018-11-06T15:21:49Z</dcterms:modified>
</cp:coreProperties>
</file>